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6" r:id="rId14"/>
    <p:sldId id="267"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1191" autoAdjust="0"/>
    <p:restoredTop sz="94664" autoAdjust="0"/>
  </p:normalViewPr>
  <p:slideViewPr>
    <p:cSldViewPr snapToGrid="0">
      <p:cViewPr varScale="1">
        <p:scale>
          <a:sx n="58" d="100"/>
          <a:sy n="58" d="100"/>
        </p:scale>
        <p:origin x="-62" y="-269"/>
      </p:cViewPr>
      <p:guideLst>
        <p:guide orient="horz" pos="2160"/>
        <p:guide pos="3840"/>
      </p:guideLst>
    </p:cSldViewPr>
  </p:slideViewPr>
  <p:outlineViewPr>
    <p:cViewPr>
      <p:scale>
        <a:sx n="33" d="100"/>
        <a:sy n="33" d="100"/>
      </p:scale>
      <p:origin x="0" y="1709"/>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2666748861"/>
      </p:ext>
    </p:extLst>
  </p:cSld>
  <p:clrMapOvr>
    <a:masterClrMapping/>
  </p:clrMapOvr>
  <p:transition advClick="0" advTm="200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63011260"/>
      </p:ext>
    </p:extLst>
  </p:cSld>
  <p:clrMapOvr>
    <a:masterClrMapping/>
  </p:clrMapOvr>
  <p:transition advClick="0" advTm="200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FFAF7-A52A-4099-8C7D-72CF80F4A71D}" type="slidenum">
              <a:rPr lang="ar-IQ" smtClean="0"/>
              <a:pPr/>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942833309"/>
      </p:ext>
    </p:extLst>
  </p:cSld>
  <p:clrMapOvr>
    <a:masterClrMapping/>
  </p:clrMapOvr>
  <p:transition advClick="0" advTm="2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170991266"/>
      </p:ext>
    </p:extLst>
  </p:cSld>
  <p:clrMapOvr>
    <a:masterClrMapping/>
  </p:clrMapOvr>
  <p:transition advClick="0" advTm="200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FFAF7-A52A-4099-8C7D-72CF80F4A71D}" type="slidenum">
              <a:rPr lang="ar-IQ" smtClean="0"/>
              <a:pPr/>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4245645929"/>
      </p:ext>
    </p:extLst>
  </p:cSld>
  <p:clrMapOvr>
    <a:masterClrMapping/>
  </p:clrMapOvr>
  <p:transition advClick="0" advTm="200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440111397"/>
      </p:ext>
    </p:extLst>
  </p:cSld>
  <p:clrMapOvr>
    <a:masterClrMapping/>
  </p:clrMapOvr>
  <p:transition advClick="0" advTm="200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59452292"/>
      </p:ext>
    </p:extLst>
  </p:cSld>
  <p:clrMapOvr>
    <a:masterClrMapping/>
  </p:clrMapOvr>
  <p:transition advClick="0" advTm="200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1267270149"/>
      </p:ext>
    </p:extLst>
  </p:cSld>
  <p:clrMapOvr>
    <a:masterClrMapping/>
  </p:clrMapOvr>
  <p:transition advClick="0" advTm="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1584070618"/>
      </p:ext>
    </p:extLst>
  </p:cSld>
  <p:clrMapOvr>
    <a:masterClrMapping/>
  </p:clrMapOvr>
  <p:transition advClick="0" advTm="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2293814385"/>
      </p:ext>
    </p:extLst>
  </p:cSld>
  <p:clrMapOvr>
    <a:masterClrMapping/>
  </p:clrMapOvr>
  <p:transition advClick="0" advTm="2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1109589620"/>
      </p:ext>
    </p:extLst>
  </p:cSld>
  <p:clrMapOvr>
    <a:masterClrMapping/>
  </p:clrMapOvr>
  <p:transition advClick="0" advTm="2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1494258936"/>
      </p:ext>
    </p:extLst>
  </p:cSld>
  <p:clrMapOvr>
    <a:masterClrMapping/>
  </p:clrMapOvr>
  <p:transition advClick="0" advTm="2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961417117"/>
      </p:ext>
    </p:extLst>
  </p:cSld>
  <p:clrMapOvr>
    <a:masterClrMapping/>
  </p:clrMapOvr>
  <p:transition advClick="0" advTm="2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387337028"/>
      </p:ext>
    </p:extLst>
  </p:cSld>
  <p:clrMapOvr>
    <a:masterClrMapping/>
  </p:clrMapOvr>
  <p:transition advClick="0" advTm="2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2459256825"/>
      </p:ext>
    </p:extLst>
  </p:cSld>
  <p:clrMapOvr>
    <a:masterClrMapping/>
  </p:clrMapOvr>
  <p:transition advClick="0" advTm="2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AEA68-7CAB-4542-A197-DCB385311D87}" type="datetimeFigureOut">
              <a:rPr lang="ar-IQ" smtClean="0"/>
              <a:pPr/>
              <a:t>08/04/1445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3951470700"/>
      </p:ext>
    </p:extLst>
  </p:cSld>
  <p:clrMapOvr>
    <a:masterClrMapping/>
  </p:clrMapOvr>
  <p:transition advClick="0" advTm="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AAEA68-7CAB-4542-A197-DCB385311D87}" type="datetimeFigureOut">
              <a:rPr lang="ar-IQ" smtClean="0"/>
              <a:pPr/>
              <a:t>08/04/1445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70FFAF7-A52A-4099-8C7D-72CF80F4A71D}" type="slidenum">
              <a:rPr lang="ar-IQ" smtClean="0"/>
              <a:pPr/>
              <a:t>‹#›</a:t>
            </a:fld>
            <a:endParaRPr lang="ar-IQ"/>
          </a:p>
        </p:txBody>
      </p:sp>
    </p:spTree>
    <p:extLst>
      <p:ext uri="{BB962C8B-B14F-4D97-AF65-F5344CB8AC3E}">
        <p14:creationId xmlns="" xmlns:p14="http://schemas.microsoft.com/office/powerpoint/2010/main" val="35021206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advClick="0" advTm="200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50423" y="1005841"/>
            <a:ext cx="8712926" cy="4532810"/>
          </a:xfrm>
        </p:spPr>
        <p:txBody>
          <a:bodyPr>
            <a:normAutofit fontScale="90000"/>
          </a:bodyPr>
          <a:lstStyle/>
          <a:p>
            <a:pPr algn="ct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2"/>
                </a:solidFill>
                <a:latin typeface="Andalus" panose="02020603050405020304" pitchFamily="18" charset="-78"/>
                <a:cs typeface="Andalus" panose="02020603050405020304" pitchFamily="18" charset="-78"/>
              </a:rPr>
              <a:t/>
            </a:r>
            <a:br>
              <a:rPr lang="ar-IQ" sz="8000" dirty="0" smtClean="0">
                <a:solidFill>
                  <a:schemeClr val="accent2"/>
                </a:solidFill>
                <a:latin typeface="Andalus" panose="02020603050405020304" pitchFamily="18" charset="-78"/>
                <a:cs typeface="Andalus" panose="02020603050405020304" pitchFamily="18" charset="-78"/>
              </a:rPr>
            </a:br>
            <a: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t>الفصل الثالث</a:t>
            </a:r>
            <a:b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br>
            <a: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t> تعريف السلوك وتحديده</a:t>
            </a:r>
            <a: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t> </a:t>
            </a:r>
            <a: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t/>
            </a:r>
            <a:b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br>
            <a: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t/>
            </a:r>
            <a:br>
              <a:rPr lang="ar-IQ" sz="8000" dirty="0" smtClean="0">
                <a:solidFill>
                  <a:schemeClr val="accent1">
                    <a:lumMod val="60000"/>
                    <a:lumOff val="40000"/>
                  </a:schemeClr>
                </a:solidFill>
                <a:latin typeface="Andalus" panose="02020603050405020304" pitchFamily="18" charset="-78"/>
                <a:cs typeface="Andalus" panose="02020603050405020304" pitchFamily="18" charset="-78"/>
              </a:rPr>
            </a:br>
            <a:endParaRPr lang="ar-IQ" sz="8000" dirty="0">
              <a:solidFill>
                <a:schemeClr val="accent2"/>
              </a:solidFill>
              <a:latin typeface="Andalus" panose="02020603050405020304" pitchFamily="18" charset="-78"/>
              <a:cs typeface="Andalus" panose="02020603050405020304" pitchFamily="18" charset="-78"/>
            </a:endParaRPr>
          </a:p>
        </p:txBody>
      </p:sp>
      <p:sp>
        <p:nvSpPr>
          <p:cNvPr id="3" name="مربع نص 2"/>
          <p:cNvSpPr txBox="1"/>
          <p:nvPr/>
        </p:nvSpPr>
        <p:spPr>
          <a:xfrm>
            <a:off x="4832251" y="3286816"/>
            <a:ext cx="3991709" cy="923330"/>
          </a:xfrm>
          <a:prstGeom prst="rect">
            <a:avLst/>
          </a:prstGeom>
          <a:noFill/>
        </p:spPr>
        <p:txBody>
          <a:bodyPr wrap="square" rtlCol="1">
            <a:spAutoFit/>
          </a:bodyPr>
          <a:lstStyle/>
          <a:p>
            <a:pPr algn="ctr"/>
            <a:endParaRPr lang="ar-IQ" sz="5400" dirty="0">
              <a:solidFill>
                <a:schemeClr val="accent1">
                  <a:lumMod val="60000"/>
                  <a:lumOff val="40000"/>
                </a:schemeClr>
              </a:solidFill>
              <a:latin typeface="Andalus" panose="02020603050405020304" pitchFamily="18" charset="-78"/>
              <a:cs typeface="Andalus" panose="02020603050405020304" pitchFamily="18" charset="-78"/>
            </a:endParaRPr>
          </a:p>
        </p:txBody>
      </p:sp>
      <p:sp>
        <p:nvSpPr>
          <p:cNvPr id="4" name="مربع نص 3"/>
          <p:cNvSpPr txBox="1"/>
          <p:nvPr/>
        </p:nvSpPr>
        <p:spPr>
          <a:xfrm>
            <a:off x="3169752" y="4552230"/>
            <a:ext cx="6910755" cy="923330"/>
          </a:xfrm>
          <a:prstGeom prst="rect">
            <a:avLst/>
          </a:prstGeom>
          <a:noFill/>
        </p:spPr>
        <p:txBody>
          <a:bodyPr wrap="square" rtlCol="1">
            <a:spAutoFit/>
          </a:bodyPr>
          <a:lstStyle/>
          <a:p>
            <a:pPr algn="ctr"/>
            <a:endParaRPr lang="ar-IQ" sz="5400" dirty="0">
              <a:solidFill>
                <a:schemeClr val="accent1">
                  <a:lumMod val="60000"/>
                  <a:lumOff val="40000"/>
                </a:schemeClr>
              </a:solidFill>
              <a:latin typeface="Andalus" panose="02020603050405020304" pitchFamily="18" charset="-78"/>
              <a:cs typeface="Andalus" panose="02020603050405020304" pitchFamily="18" charset="-78"/>
            </a:endParaRPr>
          </a:p>
        </p:txBody>
      </p:sp>
    </p:spTree>
    <p:extLst>
      <p:ext uri="{BB962C8B-B14F-4D97-AF65-F5344CB8AC3E}">
        <p14:creationId xmlns="" xmlns:p14="http://schemas.microsoft.com/office/powerpoint/2010/main" val="1784173125"/>
      </p:ext>
    </p:extLst>
  </p:cSld>
  <p:clrMapOvr>
    <a:masterClrMapping/>
  </p:clrMapOvr>
  <p:transition advClick="0" advTm="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993675"/>
          </a:xfrm>
        </p:spPr>
        <p:txBody>
          <a:bodyPr/>
          <a:lstStyle/>
          <a:p>
            <a:pPr algn="ctr"/>
            <a:r>
              <a:rPr lang="ar-IQ" dirty="0" smtClean="0">
                <a:solidFill>
                  <a:srgbClr val="FF0000"/>
                </a:solidFill>
                <a:latin typeface="Andalus" panose="02020603050405020304" pitchFamily="18" charset="-78"/>
                <a:cs typeface="Andalus" panose="02020603050405020304" pitchFamily="18" charset="-78"/>
              </a:rPr>
              <a:t>معيار السواء واللاسواء من المنظور الاسلامي</a:t>
            </a:r>
            <a:endParaRPr lang="ar-IQ" dirty="0">
              <a:solidFill>
                <a:srgbClr val="FF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263769" y="1776046"/>
            <a:ext cx="11928231" cy="4135176"/>
          </a:xfrm>
        </p:spPr>
        <p:txBody>
          <a:bodyPr>
            <a:normAutofit/>
          </a:bodyPr>
          <a:lstStyle/>
          <a:p>
            <a:r>
              <a:rPr lang="ar-IQ" sz="2800" dirty="0" smtClean="0"/>
              <a:t>السلوك السوي في المعيار الإسلامي هو ابتغاء مرضات الله عز وجل والقيام بعمل الواجب مما يقود الى سعادة الفرد.</a:t>
            </a:r>
          </a:p>
          <a:p>
            <a:endParaRPr lang="ar-IQ" dirty="0"/>
          </a:p>
          <a:p>
            <a:endParaRPr lang="ar-IQ" dirty="0" smtClean="0"/>
          </a:p>
          <a:p>
            <a:pPr marL="0" indent="0">
              <a:buNone/>
            </a:pPr>
            <a:endParaRPr lang="ar-IQ" dirty="0" smtClean="0"/>
          </a:p>
          <a:p>
            <a:r>
              <a:rPr lang="ar-IQ" sz="2800" dirty="0" smtClean="0"/>
              <a:t>اما السلوك اللاسوي فهو الذي فيه تعد على حدود الله بارتكاب المحرمات كالسرقة والقتل واهمال الواجبات المفروضة .</a:t>
            </a:r>
          </a:p>
          <a:p>
            <a:endParaRPr lang="ar-IQ" dirty="0" smtClean="0"/>
          </a:p>
          <a:p>
            <a:endParaRPr lang="ar-IQ" dirty="0"/>
          </a:p>
          <a:p>
            <a:endParaRPr lang="ar-IQ" dirty="0"/>
          </a:p>
        </p:txBody>
      </p:sp>
    </p:spTree>
    <p:extLst>
      <p:ext uri="{BB962C8B-B14F-4D97-AF65-F5344CB8AC3E}">
        <p14:creationId xmlns="" xmlns:p14="http://schemas.microsoft.com/office/powerpoint/2010/main" val="1370037104"/>
      </p:ext>
    </p:extLst>
  </p:cSld>
  <p:clrMapOvr>
    <a:masterClrMapping/>
  </p:clrMapOvr>
  <p:transition advClick="0"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64951" y="0"/>
            <a:ext cx="8911687" cy="890791"/>
          </a:xfrm>
        </p:spPr>
        <p:txBody>
          <a:bodyPr/>
          <a:lstStyle/>
          <a:p>
            <a:pPr algn="ctr"/>
            <a:r>
              <a:rPr lang="ar-IQ" dirty="0" smtClean="0">
                <a:solidFill>
                  <a:srgbClr val="FF0000"/>
                </a:solidFill>
                <a:latin typeface="Andalus" panose="02020603050405020304" pitchFamily="18" charset="-78"/>
                <a:cs typeface="Andalus" panose="02020603050405020304" pitchFamily="18" charset="-78"/>
              </a:rPr>
              <a:t>مميزات المعيار الإسلامي على المعايير الوضعية</a:t>
            </a:r>
            <a:endParaRPr lang="ar-IQ" dirty="0">
              <a:solidFill>
                <a:srgbClr val="FF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736979" y="949569"/>
            <a:ext cx="10767633" cy="5908431"/>
          </a:xfrm>
        </p:spPr>
        <p:txBody>
          <a:bodyPr>
            <a:normAutofit/>
          </a:bodyPr>
          <a:lstStyle/>
          <a:p>
            <a:r>
              <a:rPr lang="ar-IQ" sz="2000" dirty="0" smtClean="0"/>
              <a:t>1-السلوك السوي مربوط بالفعل الحسن , والسلوك المنحرف مربوط بالفعل القبيح وكلاهما مرهون بحكم الله عز وجل في المعيار الإسلامي.</a:t>
            </a:r>
          </a:p>
          <a:p>
            <a:endParaRPr lang="ar-IQ" sz="2000" dirty="0" smtClean="0"/>
          </a:p>
          <a:p>
            <a:pPr algn="just"/>
            <a:r>
              <a:rPr lang="ar-IQ" sz="2000" dirty="0" smtClean="0"/>
              <a:t>2-المعيار الإسلامي يضع قواعد ثابتة للسلوك لا تختلف باختلاف الزمان او المكان ولا </a:t>
            </a:r>
            <a:r>
              <a:rPr lang="ar-IQ" sz="2000" dirty="0" err="1" smtClean="0"/>
              <a:t>تتاثر</a:t>
            </a:r>
            <a:r>
              <a:rPr lang="ar-IQ" sz="2000" dirty="0" smtClean="0"/>
              <a:t> بتغير الافراد او المجتمعات  قال الرسول صل الله عليه وسلم </a:t>
            </a:r>
            <a:r>
              <a:rPr lang="en-US" sz="2000" dirty="0" smtClean="0"/>
              <a:t>“</a:t>
            </a:r>
            <a:r>
              <a:rPr lang="ar-IQ" sz="2000" dirty="0" smtClean="0"/>
              <a:t>ان الله فرض الفرائض فلا تضيعوها ،وحد الحدود فلا تعتدوها ،وحرم أشياء فلا تنتهكوها ، وسكت عن أشياء رحمة بها غير نسيان فلا تبحثوا عنها</a:t>
            </a:r>
            <a:r>
              <a:rPr lang="en-US" sz="2000" dirty="0" smtClean="0"/>
              <a:t>”</a:t>
            </a:r>
            <a:r>
              <a:rPr lang="ar-IQ" sz="2000" dirty="0" smtClean="0"/>
              <a:t> </a:t>
            </a:r>
          </a:p>
          <a:p>
            <a:pPr marL="0" indent="0">
              <a:buNone/>
            </a:pPr>
            <a:endParaRPr lang="ar-IQ" sz="2000" dirty="0"/>
          </a:p>
          <a:p>
            <a:pPr marL="0" indent="0">
              <a:buNone/>
            </a:pPr>
            <a:endParaRPr lang="ar-IQ" sz="2000" dirty="0" smtClean="0"/>
          </a:p>
          <a:p>
            <a:pPr algn="just"/>
            <a:r>
              <a:rPr lang="ar-IQ" sz="2000" dirty="0" smtClean="0"/>
              <a:t>جمع المعيار الإسلامي جميع مميزات المعايير الأخرى، وخلصها من التحيز ، فقد جعل الإسلام الفرد المسلم حكماً على سلوكاته قال تعالى ((بل الانسان على نفسه بصيرةُ ولو القى معاذيرهُ )) وكذلك جعل الانسان يختار الأفعال التي يطمئن الى صحتها ويبتعد عن الأفعال التي لا يطمئن لها ومدهُ بقواعد تساعدهُ في الحكم على سلوكهُ كما يركز المعيار الإسلامي على ان السلوك السوي هو اذي يتفق مع قيم المجتمع الإسلامي والسلوك المنحرف هو الذي يخالفه كما ركز على مبدأ الوسطية وربطهُ بشرع الله ، </a:t>
            </a:r>
            <a:r>
              <a:rPr lang="ar-IQ" sz="2000" dirty="0" err="1" smtClean="0"/>
              <a:t>للذك</a:t>
            </a:r>
            <a:r>
              <a:rPr lang="ar-IQ" sz="2000" dirty="0" smtClean="0"/>
              <a:t> يعتبر من انسب المعايير للحكم على السلوك السوي والسلوك اللاسوي وذلك لاتصافهُ بالشمولية والموضوعية ولتوافقه مع الطبيعة التي جبل عليها الانسان .</a:t>
            </a:r>
          </a:p>
        </p:txBody>
      </p:sp>
    </p:spTree>
    <p:extLst>
      <p:ext uri="{BB962C8B-B14F-4D97-AF65-F5344CB8AC3E}">
        <p14:creationId xmlns="" xmlns:p14="http://schemas.microsoft.com/office/powerpoint/2010/main" val="1267116268"/>
      </p:ext>
    </p:extLst>
  </p:cSld>
  <p:clrMapOvr>
    <a:masterClrMapping/>
  </p:clrMapOvr>
  <p:transition advClick="0"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iterate type="lt">
                                    <p:tmPct val="0"/>
                                  </p:iterate>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6" presetClass="emph" presetSubtype="0" fill="hold" nodeType="clickEffect">
                                  <p:stCondLst>
                                    <p:cond delay="0"/>
                                  </p:stCondLst>
                                  <p:iterate type="lt">
                                    <p:tmPct val="4000"/>
                                  </p:iterate>
                                  <p:childTnLst>
                                    <p:set>
                                      <p:cBhvr override="childStyle">
                                        <p:cTn id="42" dur="2200" fill="hold"/>
                                        <p:tgtEl>
                                          <p:spTgt spid="3">
                                            <p:txEl>
                                              <p:pRg st="0" end="0"/>
                                            </p:txEl>
                                          </p:spTgt>
                                        </p:tgtEl>
                                        <p:attrNameLst>
                                          <p:attrName>style.color</p:attrName>
                                        </p:attrNameLst>
                                      </p:cBhvr>
                                      <p:to>
                                        <p:clrVal>
                                          <a:schemeClr val="accent2"/>
                                        </p:clrVal>
                                      </p:to>
                                    </p:set>
                                    <p:set>
                                      <p:cBhvr>
                                        <p:cTn id="43" dur="2200" fill="hold"/>
                                        <p:tgtEl>
                                          <p:spTgt spid="3">
                                            <p:txEl>
                                              <p:pRg st="0" end="0"/>
                                            </p:txEl>
                                          </p:spTgt>
                                        </p:tgtEl>
                                        <p:attrNameLst>
                                          <p:attrName>fillcolor</p:attrName>
                                        </p:attrNameLst>
                                      </p:cBhvr>
                                      <p:to>
                                        <p:clrVal>
                                          <a:schemeClr val="accent2"/>
                                        </p:clrVal>
                                      </p:to>
                                    </p:set>
                                    <p:set>
                                      <p:cBhvr>
                                        <p:cTn id="44" dur="2200" fill="hold"/>
                                        <p:tgtEl>
                                          <p:spTgt spid="3">
                                            <p:txEl>
                                              <p:pRg st="0" end="0"/>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iterate type="lt">
                                    <p:tmPct val="0"/>
                                  </p:iterate>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iterate type="lt">
                                    <p:tmPct val="0"/>
                                  </p:iterate>
                                  <p:childTnLst>
                                    <p:animEffect transition="out" filter="fade">
                                      <p:cBhvr>
                                        <p:cTn id="66" dur="2700" tmFilter="0, 0; .2, .5; .8, .5; 1, 0"/>
                                        <p:tgtEl>
                                          <p:spTgt spid="3">
                                            <p:txEl>
                                              <p:pRg st="2" end="2"/>
                                            </p:txEl>
                                          </p:spTgt>
                                        </p:tgtEl>
                                      </p:cBhvr>
                                    </p:animEffect>
                                    <p:animScale>
                                      <p:cBhvr>
                                        <p:cTn id="67" dur="1350" autoRev="1" fill="hold"/>
                                        <p:tgtEl>
                                          <p:spTgt spid="3">
                                            <p:txEl>
                                              <p:pRg st="2" end="2"/>
                                            </p:txEl>
                                          </p:spTgt>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16" presetClass="emph" presetSubtype="0" fill="hold" nodeType="clickEffect">
                                  <p:stCondLst>
                                    <p:cond delay="0"/>
                                  </p:stCondLst>
                                  <p:iterate type="lt">
                                    <p:tmPct val="4000"/>
                                  </p:iterate>
                                  <p:childTnLst>
                                    <p:set>
                                      <p:cBhvr override="childStyle">
                                        <p:cTn id="71" dur="2400" fill="hold"/>
                                        <p:tgtEl>
                                          <p:spTgt spid="3">
                                            <p:txEl>
                                              <p:pRg st="2" end="2"/>
                                            </p:txEl>
                                          </p:spTgt>
                                        </p:tgtEl>
                                        <p:attrNameLst>
                                          <p:attrName>style.color</p:attrName>
                                        </p:attrNameLst>
                                      </p:cBhvr>
                                      <p:to>
                                        <p:clrVal>
                                          <a:schemeClr val="accent2"/>
                                        </p:clrVal>
                                      </p:to>
                                    </p:set>
                                    <p:set>
                                      <p:cBhvr>
                                        <p:cTn id="72" dur="2400" fill="hold"/>
                                        <p:tgtEl>
                                          <p:spTgt spid="3">
                                            <p:txEl>
                                              <p:pRg st="2" end="2"/>
                                            </p:txEl>
                                          </p:spTgt>
                                        </p:tgtEl>
                                        <p:attrNameLst>
                                          <p:attrName>fillcolor</p:attrName>
                                        </p:attrNameLst>
                                      </p:cBhvr>
                                      <p:to>
                                        <p:clrVal>
                                          <a:schemeClr val="accent2"/>
                                        </p:clrVal>
                                      </p:to>
                                    </p:set>
                                    <p:set>
                                      <p:cBhvr>
                                        <p:cTn id="73" dur="2400" fill="hold"/>
                                        <p:tgtEl>
                                          <p:spTgt spid="3">
                                            <p:txEl>
                                              <p:pRg st="2" end="2"/>
                                            </p:txEl>
                                          </p:spTgt>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nodeType="clickEffect">
                                  <p:stCondLst>
                                    <p:cond delay="0"/>
                                  </p:stCondLst>
                                  <p:iterate type="lt">
                                    <p:tmPct val="0"/>
                                  </p:iterate>
                                  <p:childTnLst>
                                    <p:set>
                                      <p:cBhvr>
                                        <p:cTn id="77" dur="1" fill="hold">
                                          <p:stCondLst>
                                            <p:cond delay="0"/>
                                          </p:stCondLst>
                                        </p:cTn>
                                        <p:tgtEl>
                                          <p:spTgt spid="3">
                                            <p:txEl>
                                              <p:pRg st="5" end="5"/>
                                            </p:txEl>
                                          </p:spTgt>
                                        </p:tgtEl>
                                        <p:attrNameLst>
                                          <p:attrName>style.visibility</p:attrName>
                                        </p:attrNameLst>
                                      </p:cBhvr>
                                      <p:to>
                                        <p:strVal val="visible"/>
                                      </p:to>
                                    </p:set>
                                    <p:animEffect transition="in" filter="wipe(down)">
                                      <p:cBhvr>
                                        <p:cTn id="78" dur="580">
                                          <p:stCondLst>
                                            <p:cond delay="0"/>
                                          </p:stCondLst>
                                        </p:cTn>
                                        <p:tgtEl>
                                          <p:spTgt spid="3">
                                            <p:txEl>
                                              <p:pRg st="5" end="5"/>
                                            </p:txEl>
                                          </p:spTgt>
                                        </p:tgtEl>
                                      </p:cBhvr>
                                    </p:animEffect>
                                    <p:anim calcmode="lin" valueType="num">
                                      <p:cBhvr>
                                        <p:cTn id="7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5" end="5"/>
                                            </p:txEl>
                                          </p:spTgt>
                                        </p:tgtEl>
                                      </p:cBhvr>
                                      <p:to x="100000" y="60000"/>
                                    </p:animScale>
                                    <p:animScale>
                                      <p:cBhvr>
                                        <p:cTn id="85" dur="166" decel="50000">
                                          <p:stCondLst>
                                            <p:cond delay="676"/>
                                          </p:stCondLst>
                                        </p:cTn>
                                        <p:tgtEl>
                                          <p:spTgt spid="3">
                                            <p:txEl>
                                              <p:pRg st="5" end="5"/>
                                            </p:txEl>
                                          </p:spTgt>
                                        </p:tgtEl>
                                      </p:cBhvr>
                                      <p:to x="100000" y="100000"/>
                                    </p:animScale>
                                    <p:animScale>
                                      <p:cBhvr>
                                        <p:cTn id="86" dur="26">
                                          <p:stCondLst>
                                            <p:cond delay="1312"/>
                                          </p:stCondLst>
                                        </p:cTn>
                                        <p:tgtEl>
                                          <p:spTgt spid="3">
                                            <p:txEl>
                                              <p:pRg st="5" end="5"/>
                                            </p:txEl>
                                          </p:spTgt>
                                        </p:tgtEl>
                                      </p:cBhvr>
                                      <p:to x="100000" y="80000"/>
                                    </p:animScale>
                                    <p:animScale>
                                      <p:cBhvr>
                                        <p:cTn id="87" dur="166" decel="50000">
                                          <p:stCondLst>
                                            <p:cond delay="1338"/>
                                          </p:stCondLst>
                                        </p:cTn>
                                        <p:tgtEl>
                                          <p:spTgt spid="3">
                                            <p:txEl>
                                              <p:pRg st="5" end="5"/>
                                            </p:txEl>
                                          </p:spTgt>
                                        </p:tgtEl>
                                      </p:cBhvr>
                                      <p:to x="100000" y="100000"/>
                                    </p:animScale>
                                    <p:animScale>
                                      <p:cBhvr>
                                        <p:cTn id="88" dur="26">
                                          <p:stCondLst>
                                            <p:cond delay="1642"/>
                                          </p:stCondLst>
                                        </p:cTn>
                                        <p:tgtEl>
                                          <p:spTgt spid="3">
                                            <p:txEl>
                                              <p:pRg st="5" end="5"/>
                                            </p:txEl>
                                          </p:spTgt>
                                        </p:tgtEl>
                                      </p:cBhvr>
                                      <p:to x="100000" y="90000"/>
                                    </p:animScale>
                                    <p:animScale>
                                      <p:cBhvr>
                                        <p:cTn id="89" dur="166" decel="50000">
                                          <p:stCondLst>
                                            <p:cond delay="1668"/>
                                          </p:stCondLst>
                                        </p:cTn>
                                        <p:tgtEl>
                                          <p:spTgt spid="3">
                                            <p:txEl>
                                              <p:pRg st="5" end="5"/>
                                            </p:txEl>
                                          </p:spTgt>
                                        </p:tgtEl>
                                      </p:cBhvr>
                                      <p:to x="100000" y="100000"/>
                                    </p:animScale>
                                    <p:animScale>
                                      <p:cBhvr>
                                        <p:cTn id="90" dur="26">
                                          <p:stCondLst>
                                            <p:cond delay="1808"/>
                                          </p:stCondLst>
                                        </p:cTn>
                                        <p:tgtEl>
                                          <p:spTgt spid="3">
                                            <p:txEl>
                                              <p:pRg st="5" end="5"/>
                                            </p:txEl>
                                          </p:spTgt>
                                        </p:tgtEl>
                                      </p:cBhvr>
                                      <p:to x="100000" y="95000"/>
                                    </p:animScale>
                                    <p:animScale>
                                      <p:cBhvr>
                                        <p:cTn id="91" dur="166" decel="50000">
                                          <p:stCondLst>
                                            <p:cond delay="1834"/>
                                          </p:stCondLst>
                                        </p:cTn>
                                        <p:tgtEl>
                                          <p:spTgt spid="3">
                                            <p:txEl>
                                              <p:pRg st="5" end="5"/>
                                            </p:txEl>
                                          </p:spTgt>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mph" presetSubtype="0" fill="hold" nodeType="clickEffect">
                                  <p:stCondLst>
                                    <p:cond delay="0"/>
                                  </p:stCondLst>
                                  <p:iterate type="lt">
                                    <p:tmPct val="0"/>
                                  </p:iterate>
                                  <p:childTnLst>
                                    <p:animEffect transition="out" filter="fade">
                                      <p:cBhvr>
                                        <p:cTn id="95" dur="2400" tmFilter="0, 0; .2, .5; .8, .5; 1, 0"/>
                                        <p:tgtEl>
                                          <p:spTgt spid="3">
                                            <p:txEl>
                                              <p:pRg st="5" end="5"/>
                                            </p:txEl>
                                          </p:spTgt>
                                        </p:tgtEl>
                                      </p:cBhvr>
                                    </p:animEffect>
                                    <p:animScale>
                                      <p:cBhvr>
                                        <p:cTn id="96" dur="1200" autoRev="1" fill="hold"/>
                                        <p:tgtEl>
                                          <p:spTgt spid="3">
                                            <p:txEl>
                                              <p:pRg st="5" end="5"/>
                                            </p:txEl>
                                          </p:spTgt>
                                        </p:tgtEl>
                                      </p:cBhvr>
                                      <p:by x="105000" y="105000"/>
                                    </p:animScale>
                                  </p:childTnLst>
                                </p:cTn>
                              </p:par>
                            </p:childTnLst>
                          </p:cTn>
                        </p:par>
                      </p:childTnLst>
                    </p:cTn>
                  </p:par>
                  <p:par>
                    <p:cTn id="97" fill="hold">
                      <p:stCondLst>
                        <p:cond delay="indefinite"/>
                      </p:stCondLst>
                      <p:childTnLst>
                        <p:par>
                          <p:cTn id="98" fill="hold">
                            <p:stCondLst>
                              <p:cond delay="0"/>
                            </p:stCondLst>
                            <p:childTnLst>
                              <p:par>
                                <p:cTn id="99" presetID="16" presetClass="emph" presetSubtype="0" fill="hold" nodeType="clickEffect">
                                  <p:stCondLst>
                                    <p:cond delay="0"/>
                                  </p:stCondLst>
                                  <p:iterate type="lt">
                                    <p:tmPct val="4000"/>
                                  </p:iterate>
                                  <p:childTnLst>
                                    <p:set>
                                      <p:cBhvr override="childStyle">
                                        <p:cTn id="100" dur="3100" fill="hold"/>
                                        <p:tgtEl>
                                          <p:spTgt spid="3">
                                            <p:txEl>
                                              <p:pRg st="5" end="5"/>
                                            </p:txEl>
                                          </p:spTgt>
                                        </p:tgtEl>
                                        <p:attrNameLst>
                                          <p:attrName>style.color</p:attrName>
                                        </p:attrNameLst>
                                      </p:cBhvr>
                                      <p:to>
                                        <p:clrVal>
                                          <a:schemeClr val="accent2"/>
                                        </p:clrVal>
                                      </p:to>
                                    </p:set>
                                    <p:set>
                                      <p:cBhvr>
                                        <p:cTn id="101" dur="3100" fill="hold"/>
                                        <p:tgtEl>
                                          <p:spTgt spid="3">
                                            <p:txEl>
                                              <p:pRg st="5" end="5"/>
                                            </p:txEl>
                                          </p:spTgt>
                                        </p:tgtEl>
                                        <p:attrNameLst>
                                          <p:attrName>fillcolor</p:attrName>
                                        </p:attrNameLst>
                                      </p:cBhvr>
                                      <p:to>
                                        <p:clrVal>
                                          <a:schemeClr val="accent2"/>
                                        </p:clrVal>
                                      </p:to>
                                    </p:set>
                                    <p:set>
                                      <p:cBhvr>
                                        <p:cTn id="102" dur="310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83492" y="255621"/>
            <a:ext cx="8911687" cy="754314"/>
          </a:xfrm>
        </p:spPr>
        <p:txBody>
          <a:bodyPr>
            <a:normAutofit fontScale="90000"/>
          </a:bodyPr>
          <a:lstStyle/>
          <a:p>
            <a:pPr algn="ctr"/>
            <a:r>
              <a:rPr lang="ar-IQ" sz="4000" dirty="0">
                <a:solidFill>
                  <a:schemeClr val="accent2"/>
                </a:solidFill>
                <a:latin typeface="Andalus" panose="02020603050405020304" pitchFamily="18" charset="-78"/>
                <a:cs typeface="Andalus" panose="02020603050405020304" pitchFamily="18" charset="-78"/>
              </a:rPr>
              <a:t>العناصر التي تميز السلوك السوي والسلوك الشاذ</a:t>
            </a:r>
            <a:r>
              <a:rPr lang="ar-IQ" dirty="0">
                <a:solidFill>
                  <a:schemeClr val="accent2"/>
                </a:solidFill>
                <a:latin typeface="Andalus" panose="02020603050405020304" pitchFamily="18" charset="-78"/>
                <a:cs typeface="Andalus" panose="02020603050405020304" pitchFamily="18" charset="-78"/>
              </a:rPr>
              <a:t/>
            </a:r>
            <a:br>
              <a:rPr lang="ar-IQ" dirty="0">
                <a:solidFill>
                  <a:schemeClr val="accent2"/>
                </a:solidFill>
                <a:latin typeface="Andalus" panose="02020603050405020304" pitchFamily="18" charset="-78"/>
                <a:cs typeface="Andalus" panose="02020603050405020304" pitchFamily="18" charset="-78"/>
              </a:rPr>
            </a:br>
            <a:endParaRPr lang="ar-IQ" dirty="0">
              <a:solidFill>
                <a:schemeClr val="accent2"/>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588691" y="798919"/>
            <a:ext cx="10863167" cy="5848065"/>
          </a:xfrm>
        </p:spPr>
        <p:txBody>
          <a:bodyPr>
            <a:noAutofit/>
          </a:bodyPr>
          <a:lstStyle/>
          <a:p>
            <a:pPr marL="0" indent="0" algn="just">
              <a:buNone/>
            </a:pPr>
            <a:r>
              <a:rPr lang="ar-IQ" sz="2800" dirty="0" smtClean="0"/>
              <a:t>1- </a:t>
            </a:r>
            <a:r>
              <a:rPr lang="ar-IQ" sz="2800" dirty="0"/>
              <a:t>يعتقد في تعديل السلوك أن السلوك الشاذ يحـدث نتيجـة لخلـل في عمليـة </a:t>
            </a:r>
            <a:r>
              <a:rPr lang="ar-IQ" sz="2800" dirty="0" smtClean="0"/>
              <a:t>الإشراط</a:t>
            </a:r>
            <a:r>
              <a:rPr lang="ar-IQ" sz="2800" dirty="0"/>
              <a:t> </a:t>
            </a:r>
            <a:r>
              <a:rPr lang="ar-IQ" sz="2800" dirty="0" smtClean="0"/>
              <a:t>(التعلم) على </a:t>
            </a:r>
            <a:r>
              <a:rPr lang="ar-IQ" sz="2800" dirty="0"/>
              <a:t>شكل تعزيز السلوك غير التكيفي وعدم تعزيز السلوك التكيفي </a:t>
            </a:r>
            <a:r>
              <a:rPr lang="ar-IQ" sz="2800" dirty="0" smtClean="0"/>
              <a:t>.</a:t>
            </a:r>
          </a:p>
          <a:p>
            <a:pPr marL="0" indent="0" algn="just">
              <a:buNone/>
            </a:pPr>
            <a:endParaRPr lang="ar-IQ" sz="2800" dirty="0" smtClean="0"/>
          </a:p>
          <a:p>
            <a:pPr marL="0" indent="0" algn="just">
              <a:buNone/>
            </a:pPr>
            <a:r>
              <a:rPr lang="ar-IQ" sz="2800" dirty="0" smtClean="0"/>
              <a:t>2- ففي </a:t>
            </a:r>
            <a:r>
              <a:rPr lang="ar-IQ" sz="2800" dirty="0"/>
              <a:t>تعديل السلوك يعد السلوك هو الشاذ وليس الفرد الصادر منه </a:t>
            </a:r>
            <a:r>
              <a:rPr lang="ar-IQ" sz="2800" dirty="0" smtClean="0"/>
              <a:t>السلوك.</a:t>
            </a:r>
          </a:p>
          <a:p>
            <a:pPr marL="0" indent="0" algn="just">
              <a:buNone/>
            </a:pPr>
            <a:endParaRPr lang="ar-IQ" sz="2800" dirty="0" smtClean="0"/>
          </a:p>
          <a:p>
            <a:pPr marL="0" indent="0" algn="just">
              <a:buNone/>
            </a:pPr>
            <a:r>
              <a:rPr lang="ar-IQ" sz="2800" dirty="0" smtClean="0"/>
              <a:t>3-ما </a:t>
            </a:r>
            <a:r>
              <a:rPr lang="ar-IQ" sz="2800" dirty="0"/>
              <a:t>يميز السلوك السوي عن السلوك الشاذ هو شدته </a:t>
            </a:r>
            <a:r>
              <a:rPr lang="ar-IQ" sz="2800" dirty="0" smtClean="0"/>
              <a:t>أو </a:t>
            </a:r>
            <a:r>
              <a:rPr lang="ar-IQ" sz="2800" dirty="0"/>
              <a:t>تكراره وليس نوعه </a:t>
            </a:r>
            <a:endParaRPr lang="ar-IQ" sz="2800" dirty="0" smtClean="0"/>
          </a:p>
          <a:p>
            <a:pPr marL="0" indent="0" algn="just">
              <a:buNone/>
            </a:pPr>
            <a:endParaRPr lang="ar-IQ" sz="2800" dirty="0"/>
          </a:p>
          <a:p>
            <a:pPr marL="0" indent="0" algn="just">
              <a:buNone/>
            </a:pPr>
            <a:r>
              <a:rPr lang="ar-IQ" sz="2800" dirty="0" smtClean="0"/>
              <a:t>* وأيضا(تكرار السلوك , مدة حدوث السلوك , طبوغرافية السلوك , شدة السلوك , كمون السلوك)</a:t>
            </a:r>
            <a:endParaRPr lang="ar-IQ" sz="2800" dirty="0"/>
          </a:p>
        </p:txBody>
      </p:sp>
    </p:spTree>
    <p:extLst>
      <p:ext uri="{BB962C8B-B14F-4D97-AF65-F5344CB8AC3E}">
        <p14:creationId xmlns="" xmlns:p14="http://schemas.microsoft.com/office/powerpoint/2010/main" val="1532441610"/>
      </p:ext>
    </p:extLst>
  </p:cSld>
  <p:clrMapOvr>
    <a:masterClrMapping/>
  </p:clrMapOvr>
  <p:transition advClick="0" advTm="2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3082" y="0"/>
            <a:ext cx="11149770" cy="7219666"/>
          </a:xfrm>
        </p:spPr>
        <p:txBody>
          <a:bodyPr>
            <a:normAutofit/>
          </a:bodyPr>
          <a:lstStyle/>
          <a:p>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عند تحديد السلوك المستهدف يراعي الاتي:</a:t>
            </a:r>
          </a:p>
          <a:p>
            <a:pPr marL="0" indent="0">
              <a:buNone/>
            </a:pPr>
            <a:r>
              <a:rPr lang="ar-IQ" sz="1400" b="1" dirty="0"/>
              <a:t>1</a:t>
            </a:r>
            <a:r>
              <a:rPr lang="ar-IQ" sz="1400" b="1" dirty="0" smtClean="0"/>
              <a:t>-الاعتبارات الأولية</a:t>
            </a: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هل هناك مشكلة سلوكية بحاجة لعلاج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هل </a:t>
            </a:r>
            <a:r>
              <a:rPr lang="ar-IQ" sz="1400" dirty="0" smtClean="0">
                <a:latin typeface="Calibri" panose="020F0502020204030204" pitchFamily="34" charset="0"/>
                <a:ea typeface="Calibri" panose="020F0502020204030204" pitchFamily="34" charset="0"/>
                <a:cs typeface="Arial" panose="020B0604020202020204" pitchFamily="34" charset="0"/>
              </a:rPr>
              <a:t>أجريت </a:t>
            </a:r>
            <a:r>
              <a:rPr lang="ar-IQ" sz="1400" dirty="0">
                <a:latin typeface="Calibri" panose="020F0502020204030204" pitchFamily="34" charset="0"/>
                <a:ea typeface="Calibri" panose="020F0502020204030204" pitchFamily="34" charset="0"/>
                <a:cs typeface="Arial" panose="020B0604020202020204" pitchFamily="34" charset="0"/>
              </a:rPr>
              <a:t>محاولة سابقة لمعاجلة المشكلة ؟</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ar-IQ" sz="1400" dirty="0">
                <a:latin typeface="Calibri" panose="020F0502020204030204" pitchFamily="34" charset="0"/>
                <a:ea typeface="Calibri" panose="020F0502020204030204" pitchFamily="34" charset="0"/>
                <a:cs typeface="Arial" panose="020B0604020202020204" pitchFamily="34" charset="0"/>
              </a:rPr>
              <a:t>• هل يعطي الأشخاص ذوو العلاقة </a:t>
            </a:r>
            <a:r>
              <a:rPr lang="ar-IQ" sz="1400" dirty="0" smtClean="0">
                <a:latin typeface="Calibri" panose="020F0502020204030204" pitchFamily="34" charset="0"/>
                <a:ea typeface="Calibri" panose="020F0502020204030204" pitchFamily="34" charset="0"/>
                <a:cs typeface="Arial" panose="020B0604020202020204" pitchFamily="34" charset="0"/>
              </a:rPr>
              <a:t>أولوية </a:t>
            </a:r>
            <a:r>
              <a:rPr lang="ar-IQ" sz="1400" dirty="0">
                <a:latin typeface="Calibri" panose="020F0502020204030204" pitchFamily="34" charset="0"/>
                <a:ea typeface="Calibri" panose="020F0502020204030204" pitchFamily="34" charset="0"/>
                <a:cs typeface="Arial" panose="020B0604020202020204" pitchFamily="34" charset="0"/>
              </a:rPr>
              <a:t>لبرنامج تعديل السلوك المقترح</a:t>
            </a:r>
            <a:endParaRPr lang="ar-IQ" sz="1400" dirty="0" smtClean="0"/>
          </a:p>
          <a:p>
            <a:pPr marL="0" indent="0">
              <a:buNone/>
            </a:pPr>
            <a:r>
              <a:rPr lang="ar-IQ" sz="1400" b="1" dirty="0"/>
              <a:t>2</a:t>
            </a:r>
            <a:r>
              <a:rPr lang="ar-IQ" sz="1400" b="1" dirty="0" smtClean="0"/>
              <a:t>-ترتيب المشكلات حسب الأولوية</a:t>
            </a: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المشكلة التي يود ولي الأمر البدء بها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المشكلة الواضحة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المشكلة التي يكون علاجها مفتاحاً لغيرها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المشكلة التي لها عواقب وخيمة مثل </a:t>
            </a:r>
            <a:r>
              <a:rPr lang="ar-IQ" sz="1400" dirty="0" smtClean="0">
                <a:latin typeface="Calibri" panose="020F0502020204030204" pitchFamily="34" charset="0"/>
                <a:ea typeface="Calibri" panose="020F0502020204030204" pitchFamily="34" charset="0"/>
                <a:cs typeface="Arial" panose="020B0604020202020204" pitchFamily="34" charset="0"/>
              </a:rPr>
              <a:t>إيذاء </a:t>
            </a:r>
            <a:r>
              <a:rPr lang="ar-IQ" sz="1400" dirty="0">
                <a:latin typeface="Calibri" panose="020F0502020204030204" pitchFamily="34" charset="0"/>
                <a:ea typeface="Calibri" panose="020F0502020204030204" pitchFamily="34" charset="0"/>
                <a:cs typeface="Arial" panose="020B0604020202020204" pitchFamily="34" charset="0"/>
              </a:rPr>
              <a:t>الذات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سهولة تنفيذ خطة العلاج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لها </a:t>
            </a:r>
            <a:r>
              <a:rPr lang="ar-IQ" sz="1400" dirty="0" smtClean="0">
                <a:latin typeface="Calibri" panose="020F0502020204030204" pitchFamily="34" charset="0"/>
                <a:ea typeface="Calibri" panose="020F0502020204030204" pitchFamily="34" charset="0"/>
                <a:cs typeface="Arial" panose="020B0604020202020204" pitchFamily="34" charset="0"/>
              </a:rPr>
              <a:t>أهمية اكبر </a:t>
            </a:r>
            <a:r>
              <a:rPr lang="ar-IQ" sz="1400" dirty="0">
                <a:latin typeface="Calibri" panose="020F0502020204030204" pitchFamily="34" charset="0"/>
                <a:ea typeface="Calibri" panose="020F0502020204030204" pitchFamily="34" charset="0"/>
                <a:cs typeface="Arial" panose="020B0604020202020204" pitchFamily="34" charset="0"/>
              </a:rPr>
              <a:t>في تكيف الطفل </a:t>
            </a:r>
            <a:r>
              <a:rPr lang="ar-IQ" sz="1400" dirty="0" smtClean="0">
                <a:latin typeface="Calibri" panose="020F0502020204030204" pitchFamily="34" charset="0"/>
                <a:ea typeface="Calibri" panose="020F0502020204030204" pitchFamily="34" charset="0"/>
                <a:cs typeface="Arial" panose="020B0604020202020204" pitchFamily="34" charset="0"/>
              </a:rPr>
              <a:t>.</a:t>
            </a:r>
            <a:endParaRPr lang="ar-IQ" sz="1400" dirty="0" smtClean="0"/>
          </a:p>
          <a:p>
            <a:pPr marL="0" indent="0">
              <a:buNone/>
            </a:pPr>
            <a:r>
              <a:rPr lang="ar-IQ" sz="1400" dirty="0" smtClean="0"/>
              <a:t>3</a:t>
            </a:r>
            <a:r>
              <a:rPr lang="ar-IQ" sz="1400" b="1" dirty="0" smtClean="0"/>
              <a:t>-الاعتبارات الأخلاقية</a:t>
            </a:r>
          </a:p>
          <a:p>
            <a:pPr>
              <a:lnSpc>
                <a:spcPct val="107000"/>
              </a:lnSpc>
              <a:spcAft>
                <a:spcPts val="800"/>
              </a:spcAft>
            </a:pPr>
            <a:r>
              <a:rPr lang="ar-IQ" sz="1400" dirty="0">
                <a:latin typeface="Calibri" panose="020F0502020204030204" pitchFamily="34" charset="0"/>
                <a:ea typeface="Calibri" panose="020F0502020204030204" pitchFamily="34" charset="0"/>
                <a:cs typeface="Arial" panose="020B0604020202020204" pitchFamily="34" charset="0"/>
              </a:rPr>
              <a:t>• التعريف الجيد للسلوك لا يسمح بالتفسيرات والتحيزات الشخصية من الملاحظ </a:t>
            </a:r>
            <a:r>
              <a:rPr lang="ar-IQ" sz="1400" dirty="0" smtClean="0">
                <a:latin typeface="Calibri" panose="020F0502020204030204" pitchFamily="34" charset="0"/>
                <a:ea typeface="Calibri" panose="020F0502020204030204" pitchFamily="34" charset="0"/>
                <a:cs typeface="Arial" panose="020B0604020202020204" pitchFamily="34" charset="0"/>
              </a:rPr>
              <a:t>.</a:t>
            </a:r>
          </a:p>
          <a:p>
            <a:r>
              <a:rPr lang="ar-IQ" sz="1400" dirty="0">
                <a:latin typeface="Calibri" panose="020F0502020204030204" pitchFamily="34" charset="0"/>
                <a:ea typeface="Calibri" panose="020F0502020204030204" pitchFamily="34" charset="0"/>
                <a:cs typeface="Arial" panose="020B0604020202020204" pitchFamily="34" charset="0"/>
              </a:rPr>
              <a:t>• يكون التعريف جيداً </a:t>
            </a:r>
            <a:r>
              <a:rPr lang="ar-IQ" sz="1400" dirty="0" smtClean="0">
                <a:latin typeface="Calibri" panose="020F0502020204030204" pitchFamily="34" charset="0"/>
                <a:ea typeface="Calibri" panose="020F0502020204030204" pitchFamily="34" charset="0"/>
                <a:cs typeface="Arial" panose="020B0604020202020204" pitchFamily="34" charset="0"/>
              </a:rPr>
              <a:t>اذا </a:t>
            </a:r>
            <a:r>
              <a:rPr lang="ar-IQ" sz="1400" dirty="0">
                <a:latin typeface="Calibri" panose="020F0502020204030204" pitchFamily="34" charset="0"/>
                <a:ea typeface="Calibri" panose="020F0502020204030204" pitchFamily="34" charset="0"/>
                <a:cs typeface="Arial" panose="020B0604020202020204" pitchFamily="34" charset="0"/>
              </a:rPr>
              <a:t>كان قابلاً للملاحظة المباشرة والقياس ، </a:t>
            </a:r>
            <a:r>
              <a:rPr lang="ar-IQ" sz="1400" dirty="0" smtClean="0">
                <a:latin typeface="Calibri" panose="020F0502020204030204" pitchFamily="34" charset="0"/>
                <a:ea typeface="Calibri" panose="020F0502020204030204" pitchFamily="34" charset="0"/>
                <a:cs typeface="Arial" panose="020B0604020202020204" pitchFamily="34" charset="0"/>
              </a:rPr>
              <a:t>أي </a:t>
            </a:r>
            <a:r>
              <a:rPr lang="ar-IQ" sz="1400" dirty="0">
                <a:latin typeface="Calibri" panose="020F0502020204030204" pitchFamily="34" charset="0"/>
                <a:ea typeface="Calibri" panose="020F0502020204030204" pitchFamily="34" charset="0"/>
                <a:cs typeface="Arial" panose="020B0604020202020204" pitchFamily="34" charset="0"/>
              </a:rPr>
              <a:t>نستطيع حساب</a:t>
            </a:r>
            <a:r>
              <a:rPr lang="ar-IQ" sz="1400" dirty="0" smtClean="0">
                <a:latin typeface="Calibri" panose="020F0502020204030204" pitchFamily="34" charset="0"/>
                <a:ea typeface="Calibri" panose="020F0502020204030204" pitchFamily="34" charset="0"/>
                <a:cs typeface="Arial" panose="020B0604020202020204" pitchFamily="34" charset="0"/>
              </a:rPr>
              <a:t>￼ عدد مرات حدوثه ،أو مدته ،أو شدته</a:t>
            </a:r>
            <a:r>
              <a:rPr lang="ar-IQ" sz="1400" dirty="0">
                <a:latin typeface="Calibri" panose="020F0502020204030204" pitchFamily="34" charset="0"/>
                <a:ea typeface="Calibri" panose="020F0502020204030204" pitchFamily="34" charset="0"/>
                <a:cs typeface="Arial" panose="020B0604020202020204" pitchFamily="34" charset="0"/>
              </a:rPr>
              <a:t>. </a:t>
            </a:r>
            <a:r>
              <a:rPr lang="ar-IQ" sz="1400" dirty="0" smtClean="0">
                <a:latin typeface="Calibri" panose="020F0502020204030204" pitchFamily="34" charset="0"/>
                <a:ea typeface="Calibri" panose="020F0502020204030204" pitchFamily="34" charset="0"/>
                <a:cs typeface="Arial" panose="020B0604020202020204" pitchFamily="34" charset="0"/>
              </a:rPr>
              <a:t> </a:t>
            </a:r>
            <a:endParaRPr lang="ar-IQ" sz="1400" b="1" dirty="0" smtClean="0"/>
          </a:p>
          <a:p>
            <a:endParaRPr lang="ar-IQ" sz="1400" dirty="0" smtClean="0"/>
          </a:p>
          <a:p>
            <a:endParaRPr lang="ar-IQ" sz="1400" dirty="0"/>
          </a:p>
          <a:p>
            <a:endParaRPr lang="ar-IQ" sz="1400" dirty="0"/>
          </a:p>
        </p:txBody>
      </p:sp>
    </p:spTree>
    <p:extLst>
      <p:ext uri="{BB962C8B-B14F-4D97-AF65-F5344CB8AC3E}">
        <p14:creationId xmlns="" xmlns:p14="http://schemas.microsoft.com/office/powerpoint/2010/main" val="514901675"/>
      </p:ext>
    </p:extLst>
  </p:cSld>
  <p:clrMapOvr>
    <a:masterClrMapping/>
  </p:clrMapOvr>
  <p:transition advClick="0" advTm="2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7130" y="0"/>
            <a:ext cx="10140287" cy="6682154"/>
          </a:xfrm>
        </p:spPr>
        <p:txBody>
          <a:bodyPr>
            <a:noAutofit/>
          </a:bodyPr>
          <a:lstStyle/>
          <a:p>
            <a:pPr marL="0" lvl="0" indent="0">
              <a:buClr>
                <a:srgbClr val="A53010"/>
              </a:buClr>
              <a:buNone/>
            </a:pPr>
            <a:endParaRPr lang="ar-IQ" sz="2000" dirty="0" smtClean="0">
              <a:solidFill>
                <a:schemeClr val="accent1">
                  <a:lumMod val="60000"/>
                  <a:lumOff val="40000"/>
                </a:schemeClr>
              </a:solidFill>
              <a:latin typeface="Andalus" panose="02020603050405020304" pitchFamily="18" charset="-78"/>
              <a:cs typeface="Andalus" panose="02020603050405020304" pitchFamily="18" charset="-78"/>
            </a:endParaRPr>
          </a:p>
          <a:p>
            <a:pPr marL="0" lvl="0" indent="0">
              <a:buClr>
                <a:srgbClr val="A53010"/>
              </a:buClr>
              <a:buNone/>
            </a:pPr>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اما </a:t>
            </a:r>
            <a:r>
              <a:rPr lang="ar-IQ" sz="2800" dirty="0">
                <a:solidFill>
                  <a:schemeClr val="accent1">
                    <a:lumMod val="60000"/>
                    <a:lumOff val="40000"/>
                  </a:schemeClr>
                </a:solidFill>
                <a:latin typeface="Andalus" panose="02020603050405020304" pitchFamily="18" charset="-78"/>
                <a:cs typeface="Andalus" panose="02020603050405020304" pitchFamily="18" charset="-78"/>
              </a:rPr>
              <a:t>الهدف السلوكي يحتوي على ثلاثة عناصر</a:t>
            </a:r>
            <a:r>
              <a:rPr lang="ar-IQ" sz="2800" dirty="0" smtClean="0">
                <a:solidFill>
                  <a:srgbClr val="FF0000"/>
                </a:solidFill>
                <a:latin typeface="Andalus" panose="02020603050405020304" pitchFamily="18" charset="-78"/>
                <a:cs typeface="Andalus" panose="02020603050405020304" pitchFamily="18" charset="-78"/>
              </a:rPr>
              <a:t>:</a:t>
            </a:r>
            <a:endParaRPr lang="ar-IQ" sz="2800" dirty="0">
              <a:solidFill>
                <a:srgbClr val="FF0000"/>
              </a:solidFill>
              <a:latin typeface="Andalus" panose="02020603050405020304" pitchFamily="18" charset="-78"/>
              <a:cs typeface="Andalus" panose="02020603050405020304" pitchFamily="18" charset="-78"/>
            </a:endParaRPr>
          </a:p>
          <a:p>
            <a:pPr lvl="0" algn="just">
              <a:buClr>
                <a:srgbClr val="A53010"/>
              </a:buClr>
            </a:pPr>
            <a:r>
              <a:rPr lang="ar-IQ" sz="2000" dirty="0">
                <a:solidFill>
                  <a:prstClr val="black">
                    <a:lumMod val="75000"/>
                    <a:lumOff val="25000"/>
                  </a:prstClr>
                </a:solidFill>
              </a:rPr>
              <a:t>1-الأداء </a:t>
            </a:r>
            <a:r>
              <a:rPr lang="ar-IQ" sz="2000" dirty="0" smtClean="0">
                <a:solidFill>
                  <a:prstClr val="black">
                    <a:lumMod val="75000"/>
                    <a:lumOff val="25000"/>
                  </a:prstClr>
                </a:solidFill>
              </a:rPr>
              <a:t>:أي </a:t>
            </a:r>
            <a:r>
              <a:rPr lang="ar-IQ" sz="2000" dirty="0">
                <a:solidFill>
                  <a:prstClr val="black">
                    <a:lumMod val="75000"/>
                    <a:lumOff val="25000"/>
                  </a:prstClr>
                </a:solidFill>
              </a:rPr>
              <a:t>وصــف الأداء المطلــوب </a:t>
            </a:r>
            <a:r>
              <a:rPr lang="ar-IQ" sz="2000" dirty="0" smtClean="0">
                <a:solidFill>
                  <a:prstClr val="black">
                    <a:lumMod val="75000"/>
                    <a:lumOff val="25000"/>
                  </a:prstClr>
                </a:solidFill>
              </a:rPr>
              <a:t>إجرائيا </a:t>
            </a:r>
            <a:r>
              <a:rPr lang="ar-IQ" sz="2000" dirty="0">
                <a:solidFill>
                  <a:prstClr val="black">
                    <a:lumMod val="75000"/>
                    <a:lumOff val="25000"/>
                  </a:prstClr>
                </a:solidFill>
              </a:rPr>
              <a:t>بمعنــى وصــف الســلوك بطريقــة واضــحة لا تســمح بالتفسيرات الشخصية </a:t>
            </a:r>
            <a:r>
              <a:rPr lang="ar-IQ" sz="2000" dirty="0" smtClean="0">
                <a:solidFill>
                  <a:prstClr val="black">
                    <a:lumMod val="75000"/>
                    <a:lumOff val="25000"/>
                  </a:prstClr>
                </a:solidFill>
              </a:rPr>
              <a:t>.</a:t>
            </a:r>
          </a:p>
          <a:p>
            <a:pPr lvl="0" algn="just">
              <a:buClr>
                <a:srgbClr val="A53010"/>
              </a:buClr>
            </a:pPr>
            <a:endParaRPr lang="ar-IQ" sz="2000" dirty="0">
              <a:solidFill>
                <a:prstClr val="black">
                  <a:lumMod val="75000"/>
                  <a:lumOff val="25000"/>
                </a:prstClr>
              </a:solidFill>
            </a:endParaRPr>
          </a:p>
          <a:p>
            <a:pPr lvl="0" algn="just">
              <a:buClr>
                <a:srgbClr val="A53010"/>
              </a:buClr>
            </a:pPr>
            <a:r>
              <a:rPr lang="ar-IQ" sz="2000" dirty="0" smtClean="0"/>
              <a:t>2-الظروف :</a:t>
            </a:r>
            <a:r>
              <a:rPr lang="ar-IQ" sz="2000" dirty="0"/>
              <a:t>ا</a:t>
            </a:r>
            <a:r>
              <a:rPr lang="ar-IQ" sz="2000" dirty="0" smtClean="0"/>
              <a:t>ي </a:t>
            </a:r>
            <a:r>
              <a:rPr lang="ar-IQ" sz="2000" dirty="0"/>
              <a:t>تحديد الظروف التي سيحدث فيها السلوك . وعادة تشمل الظروف : </a:t>
            </a:r>
            <a:r>
              <a:rPr lang="ar-IQ" sz="2000" dirty="0" smtClean="0"/>
              <a:t>المكان والزمـان</a:t>
            </a:r>
            <a:r>
              <a:rPr lang="ar-IQ" sz="2000" dirty="0"/>
              <a:t> </a:t>
            </a:r>
            <a:r>
              <a:rPr lang="ar-IQ" sz="2000" dirty="0" smtClean="0"/>
              <a:t>المناسبين </a:t>
            </a:r>
            <a:r>
              <a:rPr lang="ar-IQ" sz="2000" dirty="0"/>
              <a:t>لحدوث السلوك </a:t>
            </a:r>
            <a:r>
              <a:rPr lang="ar-IQ" sz="2000" dirty="0" smtClean="0"/>
              <a:t>.</a:t>
            </a:r>
          </a:p>
          <a:p>
            <a:pPr lvl="0" algn="just">
              <a:buClr>
                <a:srgbClr val="A53010"/>
              </a:buClr>
            </a:pPr>
            <a:endParaRPr lang="ar-IQ" sz="2000" dirty="0"/>
          </a:p>
          <a:p>
            <a:pPr lvl="0" algn="just">
              <a:buClr>
                <a:srgbClr val="A53010"/>
              </a:buClr>
            </a:pPr>
            <a:r>
              <a:rPr lang="ar-IQ" sz="2000" dirty="0" smtClean="0"/>
              <a:t>3-المعايير </a:t>
            </a:r>
            <a:r>
              <a:rPr lang="ar-IQ" sz="2000" dirty="0"/>
              <a:t>: وهي عدة </a:t>
            </a:r>
            <a:r>
              <a:rPr lang="ar-IQ" sz="2000" dirty="0" smtClean="0"/>
              <a:t>أنواع </a:t>
            </a:r>
            <a:r>
              <a:rPr lang="ar-IQ" sz="2000" dirty="0"/>
              <a:t>، منها</a:t>
            </a:r>
            <a:r>
              <a:rPr lang="ar-IQ" sz="2000" dirty="0" smtClean="0"/>
              <a:t>:</a:t>
            </a:r>
          </a:p>
          <a:p>
            <a:pPr marL="0" lvl="0" indent="0" algn="just">
              <a:buClr>
                <a:srgbClr val="A53010"/>
              </a:buClr>
              <a:buNone/>
            </a:pPr>
            <a:endParaRPr lang="en-US" sz="2000" dirty="0"/>
          </a:p>
          <a:p>
            <a:pPr marL="0" indent="0">
              <a:buNone/>
            </a:pPr>
            <a:r>
              <a:rPr lang="ar-IQ" sz="2000" dirty="0" smtClean="0"/>
              <a:t>1- </a:t>
            </a:r>
            <a:r>
              <a:rPr lang="ar-IQ" sz="2000" dirty="0"/>
              <a:t>تحديد الفترة الزمنية التي يجب أن يحدث فيها السلوك </a:t>
            </a:r>
          </a:p>
          <a:p>
            <a:pPr marL="0" indent="0">
              <a:buNone/>
            </a:pPr>
            <a:r>
              <a:rPr lang="ar-IQ" sz="2000" dirty="0" smtClean="0"/>
              <a:t>2- </a:t>
            </a:r>
            <a:r>
              <a:rPr lang="ar-IQ" sz="2000" dirty="0"/>
              <a:t>تحديد مستوى دقة </a:t>
            </a:r>
            <a:r>
              <a:rPr lang="ar-IQ" sz="2000" dirty="0" smtClean="0"/>
              <a:t>الأداء</a:t>
            </a:r>
          </a:p>
          <a:p>
            <a:pPr marL="0" indent="0">
              <a:buNone/>
            </a:pPr>
            <a:r>
              <a:rPr lang="ar-IQ" sz="2000" dirty="0" smtClean="0"/>
              <a:t>3-تحديد </a:t>
            </a:r>
            <a:r>
              <a:rPr lang="ar-IQ" sz="2000" dirty="0"/>
              <a:t>تكرار السلوك </a:t>
            </a:r>
            <a:r>
              <a:rPr lang="ar-IQ" sz="2000" dirty="0" smtClean="0"/>
              <a:t>.</a:t>
            </a:r>
            <a:endParaRPr lang="ar-IQ" sz="2000" dirty="0"/>
          </a:p>
          <a:p>
            <a:pPr marL="0" indent="0">
              <a:buNone/>
            </a:pPr>
            <a:r>
              <a:rPr lang="ar-IQ" sz="2000" dirty="0" smtClean="0"/>
              <a:t>4-تحديد </a:t>
            </a:r>
            <a:r>
              <a:rPr lang="ar-IQ" sz="2000" dirty="0"/>
              <a:t>نوعية الأداء</a:t>
            </a:r>
            <a:endParaRPr lang="en-US" sz="2000" dirty="0"/>
          </a:p>
          <a:p>
            <a:endParaRPr lang="ar-IQ" sz="2000" dirty="0"/>
          </a:p>
        </p:txBody>
      </p:sp>
    </p:spTree>
    <p:extLst>
      <p:ext uri="{BB962C8B-B14F-4D97-AF65-F5344CB8AC3E}">
        <p14:creationId xmlns="" xmlns:p14="http://schemas.microsoft.com/office/powerpoint/2010/main" val="1674991034"/>
      </p:ext>
    </p:extLst>
  </p:cSld>
  <p:clrMapOvr>
    <a:masterClrMapping/>
  </p:clrMapOvr>
  <p:transition advClick="0" advTm="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chemeClr val="accent2"/>
                </a:solidFill>
                <a:latin typeface="Andalus" panose="02020603050405020304" pitchFamily="18" charset="-78"/>
                <a:cs typeface="Andalus" panose="02020603050405020304" pitchFamily="18" charset="-78"/>
              </a:rPr>
              <a:t>الفصل الثالث</a:t>
            </a:r>
            <a:br>
              <a:rPr lang="ar-IQ" dirty="0" smtClean="0">
                <a:solidFill>
                  <a:schemeClr val="accent2"/>
                </a:solidFill>
                <a:latin typeface="Andalus" panose="02020603050405020304" pitchFamily="18" charset="-78"/>
                <a:cs typeface="Andalus" panose="02020603050405020304" pitchFamily="18" charset="-78"/>
              </a:rPr>
            </a:br>
            <a:r>
              <a:rPr lang="ar-IQ" dirty="0" smtClean="0">
                <a:solidFill>
                  <a:schemeClr val="accent2"/>
                </a:solidFill>
                <a:latin typeface="Andalus" panose="02020603050405020304" pitchFamily="18" charset="-78"/>
                <a:cs typeface="Andalus" panose="02020603050405020304" pitchFamily="18" charset="-78"/>
              </a:rPr>
              <a:t>تعريف السلوك وتحديده</a:t>
            </a:r>
            <a:endParaRPr lang="ar-IQ" dirty="0">
              <a:solidFill>
                <a:schemeClr val="accent2"/>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6550924" y="1874163"/>
            <a:ext cx="5034887" cy="617323"/>
          </a:xfrm>
        </p:spPr>
        <p:txBody>
          <a:bodyPr>
            <a:normAutofit/>
          </a:bodyPr>
          <a:lstStyle/>
          <a:p>
            <a:r>
              <a:rPr lang="ar-IQ" u="sng" dirty="0">
                <a:solidFill>
                  <a:schemeClr val="accent1">
                    <a:lumMod val="75000"/>
                  </a:schemeClr>
                </a:solidFill>
              </a:rPr>
              <a:t>السلوك المستهدف </a:t>
            </a:r>
            <a:r>
              <a:rPr lang="en-US" u="sng" dirty="0">
                <a:solidFill>
                  <a:schemeClr val="accent1">
                    <a:lumMod val="75000"/>
                  </a:schemeClr>
                </a:solidFill>
              </a:rPr>
              <a:t>Target </a:t>
            </a:r>
            <a:r>
              <a:rPr lang="en-US" u="sng" dirty="0" smtClean="0">
                <a:solidFill>
                  <a:schemeClr val="accent1">
                    <a:lumMod val="75000"/>
                  </a:schemeClr>
                </a:solidFill>
              </a:rPr>
              <a:t>Behavior)</a:t>
            </a:r>
            <a:r>
              <a:rPr lang="ar-IQ" dirty="0" smtClean="0">
                <a:solidFill>
                  <a:schemeClr val="accent1">
                    <a:lumMod val="75000"/>
                  </a:schemeClr>
                </a:solidFill>
              </a:rPr>
              <a:t>)</a:t>
            </a:r>
            <a:endParaRPr lang="en-US" dirty="0">
              <a:solidFill>
                <a:schemeClr val="accent1">
                  <a:lumMod val="75000"/>
                </a:schemeClr>
              </a:solidFill>
            </a:endParaRPr>
          </a:p>
          <a:p>
            <a:pPr marL="0" indent="0">
              <a:buNone/>
            </a:pPr>
            <a:endParaRPr lang="ar-IQ" dirty="0"/>
          </a:p>
        </p:txBody>
      </p:sp>
      <p:sp>
        <p:nvSpPr>
          <p:cNvPr id="4" name="مربع نص 3"/>
          <p:cNvSpPr txBox="1"/>
          <p:nvPr/>
        </p:nvSpPr>
        <p:spPr>
          <a:xfrm>
            <a:off x="614149" y="2674961"/>
            <a:ext cx="11163869" cy="2031325"/>
          </a:xfrm>
          <a:prstGeom prst="rect">
            <a:avLst/>
          </a:prstGeom>
          <a:noFill/>
        </p:spPr>
        <p:txBody>
          <a:bodyPr wrap="square" rtlCol="1">
            <a:spAutoFit/>
          </a:bodyPr>
          <a:lstStyle/>
          <a:p>
            <a:pPr lvl="0" algn="just">
              <a:lnSpc>
                <a:spcPct val="90000"/>
              </a:lnSpc>
              <a:spcBef>
                <a:spcPts val="1000"/>
              </a:spcBef>
            </a:pPr>
            <a:r>
              <a:rPr lang="ar-IQ" sz="2800" dirty="0" smtClean="0">
                <a:solidFill>
                  <a:prstClr val="black"/>
                </a:solidFill>
              </a:rPr>
              <a:t>يسمى </a:t>
            </a:r>
            <a:r>
              <a:rPr lang="ar-IQ" sz="2800" dirty="0">
                <a:solidFill>
                  <a:prstClr val="black"/>
                </a:solidFill>
              </a:rPr>
              <a:t>السلوك المراد تغييره في برامج تعديل السلوك بالسلوك المستهدف (</a:t>
            </a:r>
            <a:r>
              <a:rPr lang="en-US" sz="2800" dirty="0">
                <a:solidFill>
                  <a:prstClr val="black"/>
                </a:solidFill>
              </a:rPr>
              <a:t>Target </a:t>
            </a:r>
            <a:r>
              <a:rPr lang="en-US" sz="2800" dirty="0" smtClean="0">
                <a:solidFill>
                  <a:prstClr val="black"/>
                </a:solidFill>
              </a:rPr>
              <a:t>Behavior) </a:t>
            </a:r>
            <a:r>
              <a:rPr lang="ar-IQ" sz="2800" dirty="0">
                <a:solidFill>
                  <a:prstClr val="black"/>
                </a:solidFill>
              </a:rPr>
              <a:t>) وقد يكون سلوكا اجتماعيا </a:t>
            </a:r>
            <a:r>
              <a:rPr lang="ar-IQ" sz="2800" dirty="0" smtClean="0">
                <a:solidFill>
                  <a:prstClr val="black"/>
                </a:solidFill>
              </a:rPr>
              <a:t>،لغويا او اكاديميا , </a:t>
            </a:r>
            <a:r>
              <a:rPr lang="ar-IQ" sz="2800" dirty="0">
                <a:solidFill>
                  <a:prstClr val="black"/>
                </a:solidFill>
              </a:rPr>
              <a:t>او غير ذلك وقد يكون الهدف تشكيله او تقويته او اضعافه وفي برامج تعديل السلوك يتم التركيز على الاستجابة (</a:t>
            </a:r>
            <a:r>
              <a:rPr lang="en-US" sz="2800" dirty="0">
                <a:solidFill>
                  <a:prstClr val="black"/>
                </a:solidFill>
              </a:rPr>
              <a:t>Responses) </a:t>
            </a:r>
            <a:r>
              <a:rPr lang="ar-IQ" sz="2800" dirty="0">
                <a:solidFill>
                  <a:prstClr val="black"/>
                </a:solidFill>
              </a:rPr>
              <a:t>) وهي الوحدات السلوكية القابلة للقياس المباشر .</a:t>
            </a:r>
          </a:p>
        </p:txBody>
      </p:sp>
    </p:spTree>
    <p:extLst>
      <p:ext uri="{BB962C8B-B14F-4D97-AF65-F5344CB8AC3E}">
        <p14:creationId xmlns="" xmlns:p14="http://schemas.microsoft.com/office/powerpoint/2010/main" val="756562451"/>
      </p:ext>
    </p:extLst>
  </p:cSld>
  <p:clrMapOvr>
    <a:masterClrMapping/>
  </p:clrMapOvr>
  <p:transition advClick="0" advTm="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228600" lvl="0" indent="-228600" algn="ctr">
              <a:spcBef>
                <a:spcPts val="1000"/>
              </a:spcBef>
            </a:pPr>
            <a:r>
              <a:rPr lang="ar-IQ" sz="4000" dirty="0">
                <a:solidFill>
                  <a:schemeClr val="accent2">
                    <a:lumMod val="60000"/>
                    <a:lumOff val="40000"/>
                  </a:schemeClr>
                </a:solidFill>
                <a:latin typeface="Andalus" panose="02020603050405020304" pitchFamily="18" charset="-78"/>
                <a:cs typeface="Andalus" panose="02020603050405020304" pitchFamily="18" charset="-78"/>
              </a:rPr>
              <a:t>معايير السواء </a:t>
            </a:r>
            <a:r>
              <a:rPr lang="ar-IQ" sz="4000" dirty="0" smtClean="0">
                <a:solidFill>
                  <a:schemeClr val="accent2">
                    <a:lumMod val="60000"/>
                    <a:lumOff val="40000"/>
                  </a:schemeClr>
                </a:solidFill>
                <a:latin typeface="Andalus" panose="02020603050405020304" pitchFamily="18" charset="-78"/>
                <a:cs typeface="Andalus" panose="02020603050405020304" pitchFamily="18" charset="-78"/>
              </a:rPr>
              <a:t>واللاسواء</a:t>
            </a:r>
            <a:r>
              <a:rPr lang="en-US" sz="4000" dirty="0" smtClean="0">
                <a:solidFill>
                  <a:schemeClr val="accent2">
                    <a:lumMod val="60000"/>
                    <a:lumOff val="40000"/>
                  </a:schemeClr>
                </a:solidFill>
                <a:latin typeface="Andalus" panose="02020603050405020304" pitchFamily="18" charset="-78"/>
                <a:cs typeface="Andalus" panose="02020603050405020304" pitchFamily="18" charset="-78"/>
              </a:rPr>
              <a:t>Normality-Abnormality </a:t>
            </a:r>
            <a:r>
              <a:rPr lang="ar-IQ" sz="4000" dirty="0" smtClean="0">
                <a:solidFill>
                  <a:schemeClr val="accent2">
                    <a:lumMod val="60000"/>
                    <a:lumOff val="40000"/>
                  </a:schemeClr>
                </a:solidFill>
                <a:latin typeface="Andalus" panose="02020603050405020304" pitchFamily="18" charset="-78"/>
                <a:cs typeface="Andalus" panose="02020603050405020304" pitchFamily="18" charset="-78"/>
              </a:rPr>
              <a:t> </a:t>
            </a:r>
            <a:endParaRPr lang="ar-IQ" dirty="0"/>
          </a:p>
        </p:txBody>
      </p:sp>
      <p:sp>
        <p:nvSpPr>
          <p:cNvPr id="3" name="عنصر نائب للمحتوى 2"/>
          <p:cNvSpPr>
            <a:spLocks noGrp="1"/>
          </p:cNvSpPr>
          <p:nvPr>
            <p:ph idx="1"/>
          </p:nvPr>
        </p:nvSpPr>
        <p:spPr>
          <a:xfrm>
            <a:off x="838200" y="1690688"/>
            <a:ext cx="10515600" cy="4351338"/>
          </a:xfrm>
        </p:spPr>
        <p:txBody>
          <a:bodyPr>
            <a:normAutofit/>
          </a:bodyPr>
          <a:lstStyle/>
          <a:p>
            <a:pPr algn="just"/>
            <a:r>
              <a:rPr lang="ar-IQ" dirty="0" smtClean="0"/>
              <a:t>لقد </a:t>
            </a:r>
            <a:r>
              <a:rPr lang="ar-IQ" dirty="0"/>
              <a:t>اختلف العلماء في تعريفهم للسـوي، فهـذا </a:t>
            </a:r>
            <a:r>
              <a:rPr lang="ar-IQ" dirty="0" smtClean="0"/>
              <a:t>(فرويـد </a:t>
            </a:r>
            <a:r>
              <a:rPr lang="en-US" dirty="0" smtClean="0"/>
              <a:t>Freud</a:t>
            </a:r>
            <a:r>
              <a:rPr lang="ar-IQ" dirty="0" smtClean="0"/>
              <a:t>) يرى أن </a:t>
            </a:r>
            <a:r>
              <a:rPr lang="ar-IQ" dirty="0"/>
              <a:t>الشـخص </a:t>
            </a:r>
            <a:r>
              <a:rPr lang="ar-IQ" dirty="0" smtClean="0"/>
              <a:t>السوي هـو القـادر عـلى الحـب والعمـل ،أمـا (سـوليفان</a:t>
            </a:r>
            <a:r>
              <a:rPr lang="en-US" dirty="0" smtClean="0"/>
              <a:t>Sullivan</a:t>
            </a:r>
            <a:r>
              <a:rPr lang="ar-IQ" dirty="0" smtClean="0"/>
              <a:t>) يعـرف السـوي </a:t>
            </a:r>
            <a:r>
              <a:rPr lang="ar-IQ" dirty="0"/>
              <a:t>بأنه الشخص الذي يتعامل مع الناس كما هم الآن ، ولا تؤثر على تعامله معهم خبرات سابقة مع </a:t>
            </a:r>
            <a:r>
              <a:rPr lang="ar-IQ" dirty="0" smtClean="0"/>
              <a:t>أناس أخرين أما (</a:t>
            </a:r>
            <a:r>
              <a:rPr lang="ar-IQ" dirty="0" err="1" smtClean="0"/>
              <a:t>ماسلو</a:t>
            </a:r>
            <a:r>
              <a:rPr lang="ar-IQ" dirty="0" smtClean="0"/>
              <a:t> </a:t>
            </a:r>
            <a:r>
              <a:rPr lang="en-US" dirty="0" smtClean="0"/>
              <a:t>Maslow</a:t>
            </a:r>
            <a:r>
              <a:rPr lang="ar-IQ" dirty="0" smtClean="0"/>
              <a:t> ) يرى </a:t>
            </a:r>
            <a:r>
              <a:rPr lang="ar-IQ" dirty="0"/>
              <a:t>أن السوي من استطاع أن يحقق ذاته، في حين يرى </a:t>
            </a:r>
            <a:r>
              <a:rPr lang="ar-IQ" dirty="0" smtClean="0"/>
              <a:t>(رانك </a:t>
            </a:r>
            <a:r>
              <a:rPr lang="en-US" dirty="0"/>
              <a:t>Rank </a:t>
            </a:r>
            <a:r>
              <a:rPr lang="ar-IQ" dirty="0" smtClean="0"/>
              <a:t>) ان </a:t>
            </a:r>
            <a:r>
              <a:rPr lang="ar-IQ" dirty="0"/>
              <a:t>السوي هو المبدع ، أما </a:t>
            </a:r>
            <a:r>
              <a:rPr lang="ar-IQ" dirty="0" smtClean="0"/>
              <a:t>كاتل</a:t>
            </a:r>
            <a:r>
              <a:rPr lang="en-US" dirty="0" smtClean="0"/>
              <a:t>Cattel) </a:t>
            </a:r>
            <a:r>
              <a:rPr lang="ar-IQ" dirty="0" smtClean="0"/>
              <a:t>) وجيلفورد</a:t>
            </a:r>
            <a:r>
              <a:rPr lang="ar-IQ" dirty="0"/>
              <a:t>( </a:t>
            </a:r>
            <a:r>
              <a:rPr lang="en-US" dirty="0" smtClean="0"/>
              <a:t>Guilford </a:t>
            </a:r>
            <a:r>
              <a:rPr lang="ar-IQ" dirty="0" smtClean="0"/>
              <a:t>) فيعتقدان </a:t>
            </a:r>
            <a:r>
              <a:rPr lang="ar-IQ" dirty="0"/>
              <a:t>أن السـوي هـو مـن يخلـو مـن </a:t>
            </a:r>
            <a:r>
              <a:rPr lang="ar-IQ" dirty="0" smtClean="0"/>
              <a:t>أعراض </a:t>
            </a:r>
            <a:r>
              <a:rPr lang="ar-IQ" dirty="0"/>
              <a:t>الاضـطرابات </a:t>
            </a:r>
            <a:r>
              <a:rPr lang="ar-IQ" dirty="0" smtClean="0"/>
              <a:t>العصـابية والذهانيه بشكل نسبي وهذا يعني ان الفرق بين السوي وغيره هو فرق كمي في الدرجة وليس فرقا كيفيا في النوع </a:t>
            </a:r>
            <a:r>
              <a:rPr lang="ar-IQ" dirty="0" err="1" smtClean="0"/>
              <a:t>إن</a:t>
            </a:r>
            <a:r>
              <a:rPr lang="ar-IQ" dirty="0" smtClean="0"/>
              <a:t> </a:t>
            </a:r>
            <a:r>
              <a:rPr lang="ar-IQ" dirty="0"/>
              <a:t>من أهم السمات التي تميز السلوك السوي وجود علاقة صحية مع الذات، ويعني ذلك </a:t>
            </a:r>
            <a:r>
              <a:rPr lang="ar-IQ" dirty="0" smtClean="0"/>
              <a:t>ّفهم </a:t>
            </a:r>
            <a:r>
              <a:rPr lang="ar-IQ" dirty="0"/>
              <a:t>الفرد لذاته وتقبله وتطويره لها، ووجـود مرونـة في التفكـير بحيـث يقـوم الفـرد السـوي </a:t>
            </a:r>
            <a:r>
              <a:rPr lang="ar-IQ" dirty="0" smtClean="0"/>
              <a:t>ّبوضع </a:t>
            </a:r>
            <a:r>
              <a:rPr lang="ar-IQ" dirty="0"/>
              <a:t>بدائل للسلوك الذي يقود إلى تحقيق الهدف كي لا يصاب بالفشل والإحباط . كما يتميز السلوك السوي </a:t>
            </a:r>
            <a:r>
              <a:rPr lang="ar-IQ" dirty="0" smtClean="0"/>
              <a:t>أيضا </a:t>
            </a:r>
            <a:r>
              <a:rPr lang="ar-IQ" dirty="0"/>
              <a:t>بالواقعية؛ فالشخص السوي يضع لنفسه </a:t>
            </a:r>
            <a:r>
              <a:rPr lang="ar-IQ" dirty="0" smtClean="0"/>
              <a:t>أهدافا </a:t>
            </a:r>
            <a:r>
              <a:rPr lang="ar-IQ" dirty="0"/>
              <a:t>ضمن </a:t>
            </a:r>
            <a:r>
              <a:rPr lang="ar-IQ" dirty="0" smtClean="0"/>
              <a:t>إمكاناته </a:t>
            </a:r>
            <a:r>
              <a:rPr lang="ar-IQ" dirty="0"/>
              <a:t>الفعليـة حتى لا تؤدي به إلى الفشل، كما أن السلوك السوي يقود صاحبه إلى الشعور بـالأمن ويبعـده عن الشعور الدائم بالقلق والتوتر الزائد، ويبعده عن المبالغة في تأويل الأعراض ويجعله </a:t>
            </a:r>
            <a:r>
              <a:rPr lang="ar-IQ" dirty="0" smtClean="0"/>
              <a:t>دائم</a:t>
            </a:r>
            <a:r>
              <a:rPr lang="ar-IQ" dirty="0"/>
              <a:t> </a:t>
            </a:r>
            <a:r>
              <a:rPr lang="ar-IQ" dirty="0" smtClean="0"/>
              <a:t>الاستفادة </a:t>
            </a:r>
            <a:r>
              <a:rPr lang="ar-IQ" dirty="0"/>
              <a:t>من الخبرات السابقة</a:t>
            </a:r>
            <a:endParaRPr lang="ar-IQ" dirty="0" smtClean="0"/>
          </a:p>
          <a:p>
            <a:endParaRPr lang="ar-IQ" dirty="0"/>
          </a:p>
          <a:p>
            <a:endParaRPr lang="ar-IQ" dirty="0" smtClean="0"/>
          </a:p>
          <a:p>
            <a:endParaRPr lang="ar-IQ" dirty="0"/>
          </a:p>
        </p:txBody>
      </p:sp>
    </p:spTree>
    <p:extLst>
      <p:ext uri="{BB962C8B-B14F-4D97-AF65-F5344CB8AC3E}">
        <p14:creationId xmlns="" xmlns:p14="http://schemas.microsoft.com/office/powerpoint/2010/main" val="3892310625"/>
      </p:ext>
    </p:extLst>
  </p:cSld>
  <p:clrMapOvr>
    <a:masterClrMapping/>
  </p:clrMapOvr>
  <p:transition advClick="0" advTm="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5819"/>
            <a:ext cx="10515600" cy="549274"/>
          </a:xfrm>
        </p:spPr>
        <p:txBody>
          <a:bodyPr>
            <a:normAutofit/>
          </a:bodyPr>
          <a:lstStyle/>
          <a:p>
            <a:pPr algn="ctr"/>
            <a:r>
              <a:rPr lang="ar-IQ" sz="2800" dirty="0">
                <a:solidFill>
                  <a:schemeClr val="accent2"/>
                </a:solidFill>
                <a:latin typeface="Andalus" panose="02020603050405020304" pitchFamily="18" charset="-78"/>
                <a:cs typeface="Andalus" panose="02020603050405020304" pitchFamily="18" charset="-78"/>
              </a:rPr>
              <a:t>خصائص الشخصية السوية</a:t>
            </a:r>
          </a:p>
        </p:txBody>
      </p:sp>
      <p:sp>
        <p:nvSpPr>
          <p:cNvPr id="5" name="مربع نص 4"/>
          <p:cNvSpPr txBox="1"/>
          <p:nvPr/>
        </p:nvSpPr>
        <p:spPr>
          <a:xfrm>
            <a:off x="6919414" y="598836"/>
            <a:ext cx="5131558" cy="523220"/>
          </a:xfrm>
          <a:prstGeom prst="rect">
            <a:avLst/>
          </a:prstGeom>
          <a:noFill/>
        </p:spPr>
        <p:txBody>
          <a:bodyPr wrap="square" rtlCol="1">
            <a:spAutoFit/>
          </a:bodyPr>
          <a:lstStyle/>
          <a:p>
            <a:r>
              <a:rPr lang="ar-IQ" sz="2800" dirty="0" smtClean="0">
                <a:solidFill>
                  <a:prstClr val="black"/>
                </a:solidFill>
              </a:rPr>
              <a:t>1- شعور </a:t>
            </a:r>
            <a:r>
              <a:rPr lang="ar-IQ" sz="2800" dirty="0">
                <a:solidFill>
                  <a:prstClr val="black"/>
                </a:solidFill>
              </a:rPr>
              <a:t>مرتفع بالأمن</a:t>
            </a:r>
            <a:endParaRPr lang="ar-IQ" sz="2800" dirty="0"/>
          </a:p>
        </p:txBody>
      </p:sp>
      <p:sp>
        <p:nvSpPr>
          <p:cNvPr id="6" name="مربع نص 5"/>
          <p:cNvSpPr txBox="1"/>
          <p:nvPr/>
        </p:nvSpPr>
        <p:spPr>
          <a:xfrm>
            <a:off x="3994245" y="1298726"/>
            <a:ext cx="8024883" cy="523220"/>
          </a:xfrm>
          <a:prstGeom prst="rect">
            <a:avLst/>
          </a:prstGeom>
          <a:noFill/>
        </p:spPr>
        <p:txBody>
          <a:bodyPr wrap="square" rtlCol="1">
            <a:spAutoFit/>
          </a:bodyPr>
          <a:lstStyle/>
          <a:p>
            <a:r>
              <a:rPr lang="ar-IQ" sz="2800" dirty="0" smtClean="0">
                <a:solidFill>
                  <a:prstClr val="black"/>
                </a:solidFill>
              </a:rPr>
              <a:t>2- قدرة </a:t>
            </a:r>
            <a:r>
              <a:rPr lang="ar-IQ" sz="2800" dirty="0">
                <a:solidFill>
                  <a:prstClr val="black"/>
                </a:solidFill>
              </a:rPr>
              <a:t>عالية على الاستبصار وتقدير الذات</a:t>
            </a:r>
            <a:endParaRPr lang="ar-IQ" sz="2800" dirty="0"/>
          </a:p>
        </p:txBody>
      </p:sp>
      <p:sp>
        <p:nvSpPr>
          <p:cNvPr id="7" name="مربع نص 6"/>
          <p:cNvSpPr txBox="1"/>
          <p:nvPr/>
        </p:nvSpPr>
        <p:spPr>
          <a:xfrm>
            <a:off x="172871" y="1977612"/>
            <a:ext cx="11846257" cy="954107"/>
          </a:xfrm>
          <a:prstGeom prst="rect">
            <a:avLst/>
          </a:prstGeom>
          <a:noFill/>
        </p:spPr>
        <p:txBody>
          <a:bodyPr wrap="square" rtlCol="1">
            <a:spAutoFit/>
          </a:bodyPr>
          <a:lstStyle/>
          <a:p>
            <a:r>
              <a:rPr lang="ar-IQ" sz="2800" dirty="0" smtClean="0">
                <a:solidFill>
                  <a:prstClr val="black"/>
                </a:solidFill>
              </a:rPr>
              <a:t>3- عدم </a:t>
            </a:r>
            <a:r>
              <a:rPr lang="ar-IQ" sz="2800" dirty="0">
                <a:solidFill>
                  <a:prstClr val="black"/>
                </a:solidFill>
              </a:rPr>
              <a:t>وجود فجوة كبـيرة بـين الأهـداف التـي يضـعها الفـرد لنفسـه وبـين علاقتـه مـع لآخرين وقدراته</a:t>
            </a:r>
            <a:endParaRPr lang="ar-IQ" sz="2800" dirty="0"/>
          </a:p>
        </p:txBody>
      </p:sp>
      <p:sp>
        <p:nvSpPr>
          <p:cNvPr id="8" name="مربع نص 7"/>
          <p:cNvSpPr txBox="1"/>
          <p:nvPr/>
        </p:nvSpPr>
        <p:spPr>
          <a:xfrm>
            <a:off x="6282519" y="3185123"/>
            <a:ext cx="5736609" cy="523220"/>
          </a:xfrm>
          <a:prstGeom prst="rect">
            <a:avLst/>
          </a:prstGeom>
          <a:noFill/>
        </p:spPr>
        <p:txBody>
          <a:bodyPr wrap="square" rtlCol="1">
            <a:spAutoFit/>
          </a:bodyPr>
          <a:lstStyle/>
          <a:p>
            <a:r>
              <a:rPr lang="ar-IQ" sz="2800" dirty="0" smtClean="0">
                <a:solidFill>
                  <a:prstClr val="black"/>
                </a:solidFill>
              </a:rPr>
              <a:t>4- ثبات </a:t>
            </a:r>
            <a:r>
              <a:rPr lang="ar-IQ" sz="2800" dirty="0">
                <a:solidFill>
                  <a:prstClr val="black"/>
                </a:solidFill>
              </a:rPr>
              <a:t>الفرد في أقواله</a:t>
            </a:r>
            <a:endParaRPr lang="ar-IQ" sz="2800" dirty="0"/>
          </a:p>
        </p:txBody>
      </p:sp>
      <p:sp>
        <p:nvSpPr>
          <p:cNvPr id="9" name="مربع نص 8"/>
          <p:cNvSpPr txBox="1"/>
          <p:nvPr/>
        </p:nvSpPr>
        <p:spPr>
          <a:xfrm>
            <a:off x="6560023" y="3914892"/>
            <a:ext cx="5490949" cy="523220"/>
          </a:xfrm>
          <a:prstGeom prst="rect">
            <a:avLst/>
          </a:prstGeom>
          <a:noFill/>
        </p:spPr>
        <p:txBody>
          <a:bodyPr wrap="square" rtlCol="1">
            <a:spAutoFit/>
          </a:bodyPr>
          <a:lstStyle/>
          <a:p>
            <a:r>
              <a:rPr lang="ar-IQ" sz="2800" dirty="0" smtClean="0">
                <a:solidFill>
                  <a:prstClr val="black"/>
                </a:solidFill>
              </a:rPr>
              <a:t>5- الإفادة </a:t>
            </a:r>
            <a:r>
              <a:rPr lang="ar-IQ" sz="2800" dirty="0">
                <a:solidFill>
                  <a:prstClr val="black"/>
                </a:solidFill>
              </a:rPr>
              <a:t>من الخبرة السابقة</a:t>
            </a:r>
            <a:endParaRPr lang="ar-IQ" sz="2800" dirty="0"/>
          </a:p>
        </p:txBody>
      </p:sp>
      <p:sp>
        <p:nvSpPr>
          <p:cNvPr id="10" name="مربع نص 9"/>
          <p:cNvSpPr txBox="1"/>
          <p:nvPr/>
        </p:nvSpPr>
        <p:spPr>
          <a:xfrm>
            <a:off x="6983104" y="4644661"/>
            <a:ext cx="5036024" cy="523220"/>
          </a:xfrm>
          <a:prstGeom prst="rect">
            <a:avLst/>
          </a:prstGeom>
          <a:noFill/>
        </p:spPr>
        <p:txBody>
          <a:bodyPr wrap="square" rtlCol="1">
            <a:spAutoFit/>
          </a:bodyPr>
          <a:lstStyle/>
          <a:p>
            <a:r>
              <a:rPr lang="ar-IQ" sz="2800" dirty="0" smtClean="0">
                <a:solidFill>
                  <a:prstClr val="black"/>
                </a:solidFill>
              </a:rPr>
              <a:t>6- تناسب </a:t>
            </a:r>
            <a:r>
              <a:rPr lang="ar-IQ" sz="2800" dirty="0">
                <a:solidFill>
                  <a:prstClr val="black"/>
                </a:solidFill>
              </a:rPr>
              <a:t>الانفعالات مع المثيرات</a:t>
            </a:r>
            <a:endParaRPr lang="ar-IQ" sz="2800" dirty="0"/>
          </a:p>
        </p:txBody>
      </p:sp>
      <p:sp>
        <p:nvSpPr>
          <p:cNvPr id="12" name="مربع نص 11"/>
          <p:cNvSpPr txBox="1"/>
          <p:nvPr/>
        </p:nvSpPr>
        <p:spPr>
          <a:xfrm>
            <a:off x="2888776" y="5374430"/>
            <a:ext cx="9130352" cy="523220"/>
          </a:xfrm>
          <a:prstGeom prst="rect">
            <a:avLst/>
          </a:prstGeom>
          <a:noFill/>
        </p:spPr>
        <p:txBody>
          <a:bodyPr wrap="square" rtlCol="1">
            <a:spAutoFit/>
          </a:bodyPr>
          <a:lstStyle/>
          <a:p>
            <a:r>
              <a:rPr lang="ar-IQ" sz="2800" dirty="0" smtClean="0">
                <a:solidFill>
                  <a:prstClr val="black"/>
                </a:solidFill>
              </a:rPr>
              <a:t>7- الموازنة </a:t>
            </a:r>
            <a:r>
              <a:rPr lang="ar-IQ" sz="2800" dirty="0">
                <a:solidFill>
                  <a:prstClr val="black"/>
                </a:solidFill>
              </a:rPr>
              <a:t>بين تلبية الحاجات الجماعية واستقلالية الذات</a:t>
            </a:r>
            <a:endParaRPr lang="ar-IQ" sz="2800" dirty="0"/>
          </a:p>
        </p:txBody>
      </p:sp>
      <p:sp>
        <p:nvSpPr>
          <p:cNvPr id="13" name="مربع نص 12"/>
          <p:cNvSpPr txBox="1"/>
          <p:nvPr/>
        </p:nvSpPr>
        <p:spPr>
          <a:xfrm>
            <a:off x="3584812" y="5976582"/>
            <a:ext cx="8434316" cy="523220"/>
          </a:xfrm>
          <a:prstGeom prst="rect">
            <a:avLst/>
          </a:prstGeom>
          <a:noFill/>
        </p:spPr>
        <p:txBody>
          <a:bodyPr wrap="square" rtlCol="1">
            <a:spAutoFit/>
          </a:bodyPr>
          <a:lstStyle/>
          <a:p>
            <a:r>
              <a:rPr lang="ar-IQ" sz="2800" dirty="0" smtClean="0">
                <a:solidFill>
                  <a:prstClr val="black"/>
                </a:solidFill>
              </a:rPr>
              <a:t>8-إشباع </a:t>
            </a:r>
            <a:r>
              <a:rPr lang="ar-IQ" sz="2800" dirty="0">
                <a:solidFill>
                  <a:prstClr val="black"/>
                </a:solidFill>
              </a:rPr>
              <a:t>الحاجات الفسيولوجية على نحو مقبول</a:t>
            </a:r>
            <a:endParaRPr lang="ar-IQ" sz="2800" dirty="0"/>
          </a:p>
        </p:txBody>
      </p:sp>
    </p:spTree>
    <p:extLst>
      <p:ext uri="{BB962C8B-B14F-4D97-AF65-F5344CB8AC3E}">
        <p14:creationId xmlns="" xmlns:p14="http://schemas.microsoft.com/office/powerpoint/2010/main" val="2566490890"/>
      </p:ext>
    </p:extLst>
  </p:cSld>
  <p:clrMapOvr>
    <a:masterClrMapping/>
  </p:clrMapOvr>
  <p:transition advClick="0" advTm="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32013"/>
            <a:ext cx="10515600" cy="709683"/>
          </a:xfrm>
        </p:spPr>
        <p:txBody>
          <a:bodyPr>
            <a:normAutofit/>
          </a:bodyPr>
          <a:lstStyle/>
          <a:p>
            <a:pPr algn="ctr"/>
            <a:r>
              <a:rPr lang="ar-IQ" dirty="0" smtClean="0">
                <a:solidFill>
                  <a:schemeClr val="accent2"/>
                </a:solidFill>
                <a:latin typeface="Andalus" panose="02020603050405020304" pitchFamily="18" charset="-78"/>
                <a:cs typeface="Andalus" panose="02020603050405020304" pitchFamily="18" charset="-78"/>
              </a:rPr>
              <a:t>محكات السلوك السوي</a:t>
            </a:r>
            <a:endParaRPr lang="ar-IQ" dirty="0">
              <a:solidFill>
                <a:schemeClr val="accent2"/>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589128" y="3773806"/>
            <a:ext cx="10515600" cy="2175669"/>
          </a:xfrm>
        </p:spPr>
        <p:txBody>
          <a:bodyPr/>
          <a:lstStyle/>
          <a:p>
            <a:pPr algn="just"/>
            <a:r>
              <a:rPr lang="ar-IQ" sz="2800" dirty="0" smtClean="0"/>
              <a:t>يعتبر </a:t>
            </a:r>
            <a:r>
              <a:rPr lang="ar-IQ" sz="2800" dirty="0"/>
              <a:t>السلوك المثالي الكامل أو ما يقرب منه من وجهة نظر هذا المحك سلوكاً سوياً، ويرى الباحثان </a:t>
            </a:r>
            <a:r>
              <a:rPr lang="ar-IQ" sz="2800" dirty="0" smtClean="0"/>
              <a:t>انه </a:t>
            </a:r>
            <a:r>
              <a:rPr lang="ar-IQ" sz="2800" dirty="0"/>
              <a:t>لا يوجد فرد كامل وبالتالي فإن الأسوياء حسب هذا المحك هـم النـدرة والشـواذ هم الغالبية، ولذا لا يعتمد عليه كمحك علمي دقيق.</a:t>
            </a:r>
            <a:endParaRPr lang="en-US" sz="2800" dirty="0"/>
          </a:p>
          <a:p>
            <a:endParaRPr lang="ar-IQ" dirty="0"/>
          </a:p>
        </p:txBody>
      </p:sp>
      <p:sp>
        <p:nvSpPr>
          <p:cNvPr id="4" name="مربع نص 3"/>
          <p:cNvSpPr txBox="1"/>
          <p:nvPr/>
        </p:nvSpPr>
        <p:spPr>
          <a:xfrm>
            <a:off x="6096000" y="941696"/>
            <a:ext cx="5622877" cy="480131"/>
          </a:xfrm>
          <a:prstGeom prst="rect">
            <a:avLst/>
          </a:prstGeom>
          <a:noFill/>
        </p:spPr>
        <p:txBody>
          <a:bodyPr wrap="square" rtlCol="1">
            <a:spAutoFit/>
          </a:bodyPr>
          <a:lstStyle/>
          <a:p>
            <a:pPr lvl="0">
              <a:lnSpc>
                <a:spcPct val="90000"/>
              </a:lnSpc>
              <a:spcBef>
                <a:spcPts val="1000"/>
              </a:spcBef>
            </a:pPr>
            <a:r>
              <a:rPr lang="ar-IQ" sz="2800" dirty="0" smtClean="0">
                <a:solidFill>
                  <a:prstClr val="black"/>
                </a:solidFill>
              </a:rPr>
              <a:t>1</a:t>
            </a:r>
            <a:r>
              <a:rPr lang="ar-IQ" sz="2800" dirty="0" smtClean="0">
                <a:solidFill>
                  <a:schemeClr val="accent2">
                    <a:lumMod val="75000"/>
                  </a:schemeClr>
                </a:solidFill>
              </a:rPr>
              <a:t>- المحك الذاتي :</a:t>
            </a:r>
            <a:endParaRPr lang="en-US" sz="2800" dirty="0">
              <a:solidFill>
                <a:schemeClr val="accent2">
                  <a:lumMod val="75000"/>
                </a:schemeClr>
              </a:solidFill>
            </a:endParaRPr>
          </a:p>
        </p:txBody>
      </p:sp>
      <p:sp>
        <p:nvSpPr>
          <p:cNvPr id="5" name="مربع نص 4"/>
          <p:cNvSpPr txBox="1"/>
          <p:nvPr/>
        </p:nvSpPr>
        <p:spPr>
          <a:xfrm>
            <a:off x="1087271" y="1421827"/>
            <a:ext cx="10017457" cy="1255728"/>
          </a:xfrm>
          <a:prstGeom prst="rect">
            <a:avLst/>
          </a:prstGeom>
          <a:noFill/>
        </p:spPr>
        <p:txBody>
          <a:bodyPr wrap="square" rtlCol="1">
            <a:spAutoFit/>
          </a:bodyPr>
          <a:lstStyle/>
          <a:p>
            <a:pPr marL="228600" lvl="0" indent="-228600" algn="just">
              <a:lnSpc>
                <a:spcPct val="90000"/>
              </a:lnSpc>
              <a:spcBef>
                <a:spcPts val="1000"/>
              </a:spcBef>
              <a:buFont typeface="Arial" panose="020B0604020202020204" pitchFamily="34" charset="0"/>
              <a:buChar char="•"/>
            </a:pPr>
            <a:r>
              <a:rPr lang="ar-IQ" sz="2800" dirty="0">
                <a:solidFill>
                  <a:prstClr val="black"/>
                </a:solidFill>
              </a:rPr>
              <a:t>يعتمد هذا المحك في الحكم على السواء على الإطار المرجعي للفرد نفسـه عـلى اعتبـار أن الإطار المرجعي للفرد يتفق في ملامحه العامة مع الإطار المرجعي للجماعة الذي يحدد سـلوك الفرد.</a:t>
            </a:r>
            <a:endParaRPr lang="en-US" sz="2800" dirty="0">
              <a:solidFill>
                <a:prstClr val="black"/>
              </a:solidFill>
            </a:endParaRPr>
          </a:p>
        </p:txBody>
      </p:sp>
      <p:sp>
        <p:nvSpPr>
          <p:cNvPr id="6" name="مربع نص 5"/>
          <p:cNvSpPr txBox="1"/>
          <p:nvPr/>
        </p:nvSpPr>
        <p:spPr>
          <a:xfrm>
            <a:off x="7993039" y="3157686"/>
            <a:ext cx="3725838" cy="480131"/>
          </a:xfrm>
          <a:prstGeom prst="rect">
            <a:avLst/>
          </a:prstGeom>
          <a:noFill/>
        </p:spPr>
        <p:txBody>
          <a:bodyPr wrap="square" rtlCol="1">
            <a:spAutoFit/>
          </a:bodyPr>
          <a:lstStyle/>
          <a:p>
            <a:pPr lvl="0">
              <a:lnSpc>
                <a:spcPct val="90000"/>
              </a:lnSpc>
              <a:spcBef>
                <a:spcPts val="1000"/>
              </a:spcBef>
            </a:pPr>
            <a:r>
              <a:rPr lang="ar-IQ" sz="2800" dirty="0" smtClean="0"/>
              <a:t>2</a:t>
            </a:r>
            <a:r>
              <a:rPr lang="ar-IQ" sz="2800" dirty="0" smtClean="0">
                <a:solidFill>
                  <a:schemeClr val="accent2">
                    <a:lumMod val="75000"/>
                  </a:schemeClr>
                </a:solidFill>
              </a:rPr>
              <a:t>- المحك </a:t>
            </a:r>
            <a:r>
              <a:rPr lang="ar-IQ" sz="2800" dirty="0">
                <a:solidFill>
                  <a:schemeClr val="accent2">
                    <a:lumMod val="75000"/>
                  </a:schemeClr>
                </a:solidFill>
              </a:rPr>
              <a:t>المثالي :</a:t>
            </a:r>
            <a:endParaRPr lang="en-US" sz="2800" dirty="0">
              <a:solidFill>
                <a:schemeClr val="accent2">
                  <a:lumMod val="75000"/>
                </a:schemeClr>
              </a:solidFill>
            </a:endParaRPr>
          </a:p>
        </p:txBody>
      </p:sp>
    </p:spTree>
    <p:extLst>
      <p:ext uri="{BB962C8B-B14F-4D97-AF65-F5344CB8AC3E}">
        <p14:creationId xmlns="" xmlns:p14="http://schemas.microsoft.com/office/powerpoint/2010/main" val="1307617912"/>
      </p:ext>
    </p:extLst>
  </p:cSld>
  <p:clrMapOvr>
    <a:masterClrMapping/>
  </p:clrMapOvr>
  <p:transition advClick="0" advTm="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318" y="3190401"/>
            <a:ext cx="10515600" cy="2650841"/>
          </a:xfrm>
        </p:spPr>
        <p:txBody>
          <a:bodyPr>
            <a:normAutofit/>
          </a:bodyPr>
          <a:lstStyle/>
          <a:p>
            <a:pPr marL="0" indent="0">
              <a:buNone/>
            </a:pPr>
            <a:endParaRPr lang="en-US" dirty="0"/>
          </a:p>
          <a:p>
            <a:pPr algn="just"/>
            <a:r>
              <a:rPr lang="ar-IQ" sz="2800" dirty="0" smtClean="0"/>
              <a:t>يشير سكوت </a:t>
            </a:r>
            <a:r>
              <a:rPr lang="en-US" sz="2800" dirty="0" smtClean="0"/>
              <a:t>Scott</a:t>
            </a:r>
            <a:r>
              <a:rPr lang="ar-IQ" sz="2800" dirty="0" smtClean="0"/>
              <a:t> إلى أن هذا الاتجاه يركز على أهمية التوافق مـع المعايير الاجتماعية </a:t>
            </a:r>
            <a:r>
              <a:rPr lang="ar-IQ" sz="2800" dirty="0"/>
              <a:t>السائدة ، فإذا اقترب السلوك من معايير المجتمع المتفق عليهـا كـان سـوياً ، </a:t>
            </a:r>
            <a:r>
              <a:rPr lang="ar-IQ" sz="2800" dirty="0" smtClean="0"/>
              <a:t>و </a:t>
            </a:r>
            <a:r>
              <a:rPr lang="ar-IQ" sz="2800" dirty="0" err="1" smtClean="0"/>
              <a:t>إذا</a:t>
            </a:r>
            <a:r>
              <a:rPr lang="ar-IQ" sz="2800" dirty="0" smtClean="0"/>
              <a:t> </a:t>
            </a:r>
            <a:r>
              <a:rPr lang="ar-IQ" sz="2800" dirty="0"/>
              <a:t>ابتعـد عنهـا كان شاذا ً ، وعلى مدى الاقـتراب أو الابتعـاد عـما هـو مقبـول اجتماعيـا ً يـتم تقـدير </a:t>
            </a:r>
            <a:r>
              <a:rPr lang="ar-IQ" sz="2800" dirty="0" smtClean="0"/>
              <a:t>درجـات التكيف.</a:t>
            </a:r>
            <a:endParaRPr lang="en-US" sz="2800" dirty="0"/>
          </a:p>
        </p:txBody>
      </p:sp>
      <p:sp>
        <p:nvSpPr>
          <p:cNvPr id="4" name="مربع نص 3"/>
          <p:cNvSpPr txBox="1"/>
          <p:nvPr/>
        </p:nvSpPr>
        <p:spPr>
          <a:xfrm>
            <a:off x="4804011" y="450377"/>
            <a:ext cx="6905768" cy="523220"/>
          </a:xfrm>
          <a:prstGeom prst="rect">
            <a:avLst/>
          </a:prstGeom>
          <a:noFill/>
        </p:spPr>
        <p:txBody>
          <a:bodyPr wrap="square" rtlCol="1">
            <a:spAutoFit/>
          </a:bodyPr>
          <a:lstStyle/>
          <a:p>
            <a:r>
              <a:rPr lang="ar-IQ" sz="2600" dirty="0" smtClean="0">
                <a:solidFill>
                  <a:prstClr val="black"/>
                </a:solidFill>
              </a:rPr>
              <a:t>3</a:t>
            </a:r>
            <a:r>
              <a:rPr lang="ar-IQ" sz="2600" dirty="0" smtClean="0">
                <a:solidFill>
                  <a:schemeClr val="accent2">
                    <a:lumMod val="75000"/>
                  </a:schemeClr>
                </a:solidFill>
                <a:latin typeface="Andalus" panose="02020603050405020304" pitchFamily="18" charset="-78"/>
                <a:cs typeface="Andalus" panose="02020603050405020304" pitchFamily="18" charset="-78"/>
              </a:rPr>
              <a:t>- </a:t>
            </a:r>
            <a:r>
              <a:rPr lang="ar-IQ" sz="2800" dirty="0" smtClean="0">
                <a:solidFill>
                  <a:schemeClr val="accent2">
                    <a:lumMod val="75000"/>
                  </a:schemeClr>
                </a:solidFill>
                <a:latin typeface="Andalus" panose="02020603050405020304" pitchFamily="18" charset="-78"/>
                <a:cs typeface="Andalus" panose="02020603050405020304" pitchFamily="18" charset="-78"/>
              </a:rPr>
              <a:t>المحك </a:t>
            </a:r>
            <a:r>
              <a:rPr lang="ar-IQ" sz="2800" dirty="0">
                <a:solidFill>
                  <a:schemeClr val="accent2">
                    <a:lumMod val="75000"/>
                  </a:schemeClr>
                </a:solidFill>
                <a:latin typeface="Andalus" panose="02020603050405020304" pitchFamily="18" charset="-78"/>
                <a:cs typeface="Andalus" panose="02020603050405020304" pitchFamily="18" charset="-78"/>
              </a:rPr>
              <a:t>الإحصائي : </a:t>
            </a:r>
            <a:r>
              <a:rPr lang="en-US" sz="2800" dirty="0">
                <a:solidFill>
                  <a:schemeClr val="accent2">
                    <a:lumMod val="75000"/>
                  </a:schemeClr>
                </a:solidFill>
                <a:latin typeface="Andalus" panose="02020603050405020304" pitchFamily="18" charset="-78"/>
                <a:cs typeface="Andalus" panose="02020603050405020304" pitchFamily="18" charset="-78"/>
              </a:rPr>
              <a:t>Statistical Criterion</a:t>
            </a:r>
            <a:endParaRPr lang="ar-IQ" sz="2800" dirty="0">
              <a:solidFill>
                <a:schemeClr val="accent2">
                  <a:lumMod val="75000"/>
                </a:schemeClr>
              </a:solidFill>
              <a:latin typeface="Andalus" panose="02020603050405020304" pitchFamily="18" charset="-78"/>
              <a:cs typeface="Andalus" panose="02020603050405020304" pitchFamily="18" charset="-78"/>
            </a:endParaRPr>
          </a:p>
        </p:txBody>
      </p:sp>
      <p:sp>
        <p:nvSpPr>
          <p:cNvPr id="6" name="مربع نص 5"/>
          <p:cNvSpPr txBox="1"/>
          <p:nvPr/>
        </p:nvSpPr>
        <p:spPr>
          <a:xfrm>
            <a:off x="494732" y="1098887"/>
            <a:ext cx="10454186" cy="1172629"/>
          </a:xfrm>
          <a:prstGeom prst="rect">
            <a:avLst/>
          </a:prstGeom>
          <a:noFill/>
        </p:spPr>
        <p:txBody>
          <a:bodyPr wrap="square" rtlCol="1">
            <a:spAutoFit/>
          </a:bodyPr>
          <a:lstStyle/>
          <a:p>
            <a:pPr marL="228600" lvl="0" indent="-228600" algn="just">
              <a:lnSpc>
                <a:spcPct val="90000"/>
              </a:lnSpc>
              <a:spcBef>
                <a:spcPts val="1000"/>
              </a:spcBef>
              <a:buFont typeface="Arial" panose="020B0604020202020204" pitchFamily="34" charset="0"/>
              <a:buChar char="•"/>
            </a:pPr>
            <a:r>
              <a:rPr lang="ar-IQ" sz="2600" dirty="0">
                <a:solidFill>
                  <a:prstClr val="black"/>
                </a:solidFill>
              </a:rPr>
              <a:t>يعتمد المحك الإحصائي على درجة تكرار السلوك وشـيوعه بـين أفراد الجماعـة، والسـلوك الصادر عن اكبر مجموعة من الأفراد يكون سلوكاً سوياً، والسلوك الصادر عن مجموعة صغيرة من الأفراد يكون سلوكاً غير سوي، ويحدد هذا المعيار خطاً فاصلاً بـين السـواء وعدمـه تُحـدد</a:t>
            </a:r>
          </a:p>
        </p:txBody>
      </p:sp>
      <p:sp>
        <p:nvSpPr>
          <p:cNvPr id="7" name="مربع نص 6"/>
          <p:cNvSpPr txBox="1"/>
          <p:nvPr/>
        </p:nvSpPr>
        <p:spPr>
          <a:xfrm>
            <a:off x="4940490" y="3065111"/>
            <a:ext cx="6769289" cy="480131"/>
          </a:xfrm>
          <a:prstGeom prst="rect">
            <a:avLst/>
          </a:prstGeom>
          <a:noFill/>
        </p:spPr>
        <p:txBody>
          <a:bodyPr wrap="square" rtlCol="1">
            <a:spAutoFit/>
          </a:bodyPr>
          <a:lstStyle/>
          <a:p>
            <a:pPr lvl="0">
              <a:lnSpc>
                <a:spcPct val="90000"/>
              </a:lnSpc>
              <a:spcBef>
                <a:spcPts val="1000"/>
              </a:spcBef>
            </a:pPr>
            <a:r>
              <a:rPr lang="ar-IQ" sz="2800" dirty="0" smtClean="0">
                <a:solidFill>
                  <a:prstClr val="black"/>
                </a:solidFill>
              </a:rPr>
              <a:t>4 </a:t>
            </a:r>
            <a:r>
              <a:rPr lang="ar-IQ" sz="2800" dirty="0" smtClean="0">
                <a:solidFill>
                  <a:schemeClr val="accent2">
                    <a:lumMod val="75000"/>
                  </a:schemeClr>
                </a:solidFill>
                <a:latin typeface="Andalus" panose="02020603050405020304" pitchFamily="18" charset="-78"/>
                <a:cs typeface="Andalus" panose="02020603050405020304" pitchFamily="18" charset="-78"/>
              </a:rPr>
              <a:t>-المحك </a:t>
            </a:r>
            <a:r>
              <a:rPr lang="ar-IQ" sz="2800" dirty="0">
                <a:solidFill>
                  <a:schemeClr val="accent2">
                    <a:lumMod val="75000"/>
                  </a:schemeClr>
                </a:solidFill>
                <a:latin typeface="Andalus" panose="02020603050405020304" pitchFamily="18" charset="-78"/>
                <a:cs typeface="Andalus" panose="02020603050405020304" pitchFamily="18" charset="-78"/>
              </a:rPr>
              <a:t>أو الاتجاه الاجتماعي : </a:t>
            </a:r>
            <a:r>
              <a:rPr lang="en-US" sz="2800" dirty="0">
                <a:solidFill>
                  <a:schemeClr val="accent2">
                    <a:lumMod val="75000"/>
                  </a:schemeClr>
                </a:solidFill>
                <a:latin typeface="Andalus" panose="02020603050405020304" pitchFamily="18" charset="-78"/>
                <a:cs typeface="Andalus" panose="02020603050405020304" pitchFamily="18" charset="-78"/>
              </a:rPr>
              <a:t>Social Approach</a:t>
            </a:r>
          </a:p>
        </p:txBody>
      </p:sp>
    </p:spTree>
    <p:extLst>
      <p:ext uri="{BB962C8B-B14F-4D97-AF65-F5344CB8AC3E}">
        <p14:creationId xmlns="" xmlns:p14="http://schemas.microsoft.com/office/powerpoint/2010/main" val="1400086073"/>
      </p:ext>
    </p:extLst>
  </p:cSld>
  <p:clrMapOvr>
    <a:masterClrMapping/>
  </p:clrMapOvr>
  <p:transition advClick="0"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1149775"/>
          </a:xfrm>
        </p:spPr>
        <p:txBody>
          <a:bodyPr>
            <a:normAutofit/>
          </a:bodyPr>
          <a:lstStyle/>
          <a:p>
            <a:pPr lvl="0" algn="r">
              <a:spcBef>
                <a:spcPts val="1000"/>
              </a:spcBef>
            </a:pPr>
            <a:r>
              <a:rPr lang="ar-IQ" sz="2800" dirty="0" smtClean="0">
                <a:solidFill>
                  <a:prstClr val="black"/>
                </a:solidFill>
                <a:latin typeface="Calibri" panose="020F0502020204030204"/>
                <a:cs typeface="Arial" panose="020B0604020202020204" pitchFamily="34" charset="0"/>
              </a:rPr>
              <a:t>5</a:t>
            </a:r>
            <a:r>
              <a:rPr lang="ar-IQ" sz="2800" dirty="0" smtClean="0">
                <a:solidFill>
                  <a:schemeClr val="accent2">
                    <a:lumMod val="75000"/>
                  </a:schemeClr>
                </a:solidFill>
                <a:latin typeface="Andalus" panose="02020603050405020304" pitchFamily="18" charset="-78"/>
                <a:cs typeface="Andalus" panose="02020603050405020304" pitchFamily="18" charset="-78"/>
              </a:rPr>
              <a:t>- محك </a:t>
            </a:r>
            <a:r>
              <a:rPr lang="ar-IQ" sz="2800" dirty="0">
                <a:solidFill>
                  <a:schemeClr val="accent2">
                    <a:lumMod val="75000"/>
                  </a:schemeClr>
                </a:solidFill>
                <a:latin typeface="Andalus" panose="02020603050405020304" pitchFamily="18" charset="-78"/>
                <a:cs typeface="Andalus" panose="02020603050405020304" pitchFamily="18" charset="-78"/>
              </a:rPr>
              <a:t>الأنثروبولوجيا</a:t>
            </a:r>
            <a:r>
              <a:rPr lang="en-US" sz="2800" dirty="0">
                <a:solidFill>
                  <a:schemeClr val="accent2">
                    <a:lumMod val="75000"/>
                  </a:schemeClr>
                </a:solidFill>
                <a:latin typeface="Andalus" panose="02020603050405020304" pitchFamily="18" charset="-78"/>
                <a:cs typeface="Andalus" panose="02020603050405020304" pitchFamily="18" charset="-78"/>
              </a:rPr>
              <a:t/>
            </a:r>
            <a:br>
              <a:rPr lang="en-US" sz="2800" dirty="0">
                <a:solidFill>
                  <a:schemeClr val="accent2">
                    <a:lumMod val="75000"/>
                  </a:schemeClr>
                </a:solidFill>
                <a:latin typeface="Andalus" panose="02020603050405020304" pitchFamily="18" charset="-78"/>
                <a:cs typeface="Andalus" panose="02020603050405020304" pitchFamily="18" charset="-78"/>
              </a:rPr>
            </a:br>
            <a:endParaRPr lang="ar-IQ" dirty="0">
              <a:solidFill>
                <a:schemeClr val="accent2">
                  <a:lumMod val="75000"/>
                </a:schemeClr>
              </a:solidFill>
              <a:latin typeface="Andalus" panose="02020603050405020304" pitchFamily="18" charset="-78"/>
              <a:cs typeface="Andalus" panose="02020603050405020304" pitchFamily="18" charset="-78"/>
            </a:endParaRPr>
          </a:p>
        </p:txBody>
      </p:sp>
      <p:sp>
        <p:nvSpPr>
          <p:cNvPr id="4" name="مربع نص 3"/>
          <p:cNvSpPr txBox="1"/>
          <p:nvPr/>
        </p:nvSpPr>
        <p:spPr>
          <a:xfrm>
            <a:off x="436728" y="1212045"/>
            <a:ext cx="10337042" cy="1255728"/>
          </a:xfrm>
          <a:prstGeom prst="rect">
            <a:avLst/>
          </a:prstGeom>
          <a:noFill/>
        </p:spPr>
        <p:txBody>
          <a:bodyPr wrap="square" rtlCol="1">
            <a:spAutoFit/>
          </a:bodyPr>
          <a:lstStyle/>
          <a:p>
            <a:pPr marL="228600" lvl="0" indent="-228600" algn="just">
              <a:lnSpc>
                <a:spcPct val="90000"/>
              </a:lnSpc>
              <a:spcBef>
                <a:spcPts val="1000"/>
              </a:spcBef>
              <a:buFont typeface="Arial" panose="020B0604020202020204" pitchFamily="34" charset="0"/>
              <a:buChar char="•"/>
            </a:pPr>
            <a:r>
              <a:rPr lang="ar-IQ" sz="2800" dirty="0">
                <a:solidFill>
                  <a:prstClr val="black"/>
                </a:solidFill>
              </a:rPr>
              <a:t>يدرس المحك الأنثروبولوجي علاقة أساليب الحياة الثقافيـة مـع أنواع الاسـتجابات المرضـية، ويعتقــد أصحاب هــذا المحــك أن أساليب الحيــاة الاجتماعيــة تــؤثر عــلى تصــورنا للمــرض والاستجابة له. </a:t>
            </a:r>
          </a:p>
        </p:txBody>
      </p:sp>
      <p:sp>
        <p:nvSpPr>
          <p:cNvPr id="5" name="مربع نص 4"/>
          <p:cNvSpPr txBox="1"/>
          <p:nvPr/>
        </p:nvSpPr>
        <p:spPr>
          <a:xfrm>
            <a:off x="7054756" y="3222569"/>
            <a:ext cx="4299044" cy="523220"/>
          </a:xfrm>
          <a:prstGeom prst="rect">
            <a:avLst/>
          </a:prstGeom>
          <a:noFill/>
        </p:spPr>
        <p:txBody>
          <a:bodyPr wrap="square" rtlCol="1">
            <a:spAutoFit/>
          </a:bodyPr>
          <a:lstStyle/>
          <a:p>
            <a:r>
              <a:rPr lang="ar-IQ" sz="2800" dirty="0" smtClean="0">
                <a:solidFill>
                  <a:schemeClr val="accent2">
                    <a:lumMod val="75000"/>
                  </a:schemeClr>
                </a:solidFill>
                <a:latin typeface="Andalus" panose="02020603050405020304" pitchFamily="18" charset="-78"/>
                <a:cs typeface="Andalus" panose="02020603050405020304" pitchFamily="18" charset="-78"/>
              </a:rPr>
              <a:t>  </a:t>
            </a:r>
            <a:r>
              <a:rPr lang="ar-IQ" sz="2800" dirty="0" smtClean="0">
                <a:latin typeface="Andalus" panose="02020603050405020304" pitchFamily="18" charset="-78"/>
                <a:cs typeface="Andalus" panose="02020603050405020304" pitchFamily="18" charset="-78"/>
              </a:rPr>
              <a:t>6</a:t>
            </a:r>
            <a:r>
              <a:rPr lang="ar-IQ" sz="2800" dirty="0" smtClean="0">
                <a:solidFill>
                  <a:schemeClr val="accent2">
                    <a:lumMod val="75000"/>
                  </a:schemeClr>
                </a:solidFill>
                <a:latin typeface="Andalus" panose="02020603050405020304" pitchFamily="18" charset="-78"/>
                <a:cs typeface="Andalus" panose="02020603050405020304" pitchFamily="18" charset="-78"/>
              </a:rPr>
              <a:t>- </a:t>
            </a:r>
            <a:r>
              <a:rPr lang="ar-IQ" sz="2800" dirty="0">
                <a:solidFill>
                  <a:schemeClr val="accent2">
                    <a:lumMod val="75000"/>
                  </a:schemeClr>
                </a:solidFill>
                <a:latin typeface="Andalus" panose="02020603050405020304" pitchFamily="18" charset="-78"/>
                <a:cs typeface="Andalus" panose="02020603050405020304" pitchFamily="18" charset="-78"/>
              </a:rPr>
              <a:t>المحك الطبي</a:t>
            </a:r>
            <a:endParaRPr lang="ar-IQ" dirty="0">
              <a:solidFill>
                <a:schemeClr val="accent2">
                  <a:lumMod val="75000"/>
                </a:schemeClr>
              </a:solidFill>
              <a:latin typeface="Andalus" panose="02020603050405020304" pitchFamily="18" charset="-78"/>
              <a:cs typeface="Andalus" panose="02020603050405020304" pitchFamily="18" charset="-78"/>
            </a:endParaRPr>
          </a:p>
        </p:txBody>
      </p:sp>
      <p:sp>
        <p:nvSpPr>
          <p:cNvPr id="7" name="مربع نص 6"/>
          <p:cNvSpPr txBox="1"/>
          <p:nvPr/>
        </p:nvSpPr>
        <p:spPr>
          <a:xfrm>
            <a:off x="436729" y="4067033"/>
            <a:ext cx="10337041" cy="1255728"/>
          </a:xfrm>
          <a:prstGeom prst="rect">
            <a:avLst/>
          </a:prstGeom>
          <a:noFill/>
        </p:spPr>
        <p:txBody>
          <a:bodyPr wrap="square" rtlCol="1">
            <a:spAutoFit/>
          </a:bodyPr>
          <a:lstStyle/>
          <a:p>
            <a:pPr marL="228600" lvl="0" indent="-228600" algn="just">
              <a:lnSpc>
                <a:spcPct val="90000"/>
              </a:lnSpc>
              <a:spcBef>
                <a:spcPts val="1000"/>
              </a:spcBef>
              <a:buFont typeface="Arial" panose="020B0604020202020204" pitchFamily="34" charset="0"/>
              <a:buChar char="•"/>
            </a:pPr>
            <a:r>
              <a:rPr lang="ar-IQ" sz="2800" dirty="0">
                <a:solidFill>
                  <a:prstClr val="black"/>
                </a:solidFill>
              </a:rPr>
              <a:t>يعتبر الشذوذ حسب هذا المعيار مرضاً يكون فيه الفرد خطراً عـلى نفسـه وغـيره، ولكننـا كما نلاحظ أحيانا فإن هناك كثيراً من حالات الشذوذ لا تسبب الخطر كالعجز مثلاً الناتج عن ضعف العقل </a:t>
            </a:r>
          </a:p>
        </p:txBody>
      </p:sp>
    </p:spTree>
    <p:extLst>
      <p:ext uri="{BB962C8B-B14F-4D97-AF65-F5344CB8AC3E}">
        <p14:creationId xmlns="" xmlns:p14="http://schemas.microsoft.com/office/powerpoint/2010/main" val="1176502910"/>
      </p:ext>
    </p:extLst>
  </p:cSld>
  <p:clrMapOvr>
    <a:masterClrMapping/>
  </p:clrMapOvr>
  <p:transition advClick="0" advTm="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0501" y="4292362"/>
            <a:ext cx="10181232" cy="1835483"/>
          </a:xfrm>
        </p:spPr>
        <p:txBody>
          <a:bodyPr>
            <a:noAutofit/>
          </a:bodyPr>
          <a:lstStyle/>
          <a:p>
            <a:pPr algn="just"/>
            <a:r>
              <a:rPr lang="ar-IQ" sz="2800" dirty="0" smtClean="0"/>
              <a:t>يركز هذا المعيار على فاعلية التنظيم الوظيفي للشخصية ، ويهـدف إلى تقيـيم الشخصـية وأبعادها المتعددة ، ويركز هذا المعيار على الخلو من مظاهر العجز والقصور ، كما يركز أيضا على الصحة النفسية للفرد </a:t>
            </a:r>
            <a:endParaRPr lang="en-US" sz="2800" dirty="0"/>
          </a:p>
        </p:txBody>
      </p:sp>
      <p:sp>
        <p:nvSpPr>
          <p:cNvPr id="2" name="مربع نص 1"/>
          <p:cNvSpPr txBox="1"/>
          <p:nvPr/>
        </p:nvSpPr>
        <p:spPr>
          <a:xfrm>
            <a:off x="6277970" y="286603"/>
            <a:ext cx="4899546" cy="523220"/>
          </a:xfrm>
          <a:prstGeom prst="rect">
            <a:avLst/>
          </a:prstGeom>
          <a:noFill/>
        </p:spPr>
        <p:txBody>
          <a:bodyPr wrap="square" rtlCol="1">
            <a:spAutoFit/>
          </a:bodyPr>
          <a:lstStyle/>
          <a:p>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7- </a:t>
            </a:r>
            <a:r>
              <a:rPr lang="ar-IQ" sz="2800" dirty="0">
                <a:solidFill>
                  <a:schemeClr val="accent1">
                    <a:lumMod val="60000"/>
                    <a:lumOff val="40000"/>
                  </a:schemeClr>
                </a:solidFill>
                <a:latin typeface="Andalus" panose="02020603050405020304" pitchFamily="18" charset="-78"/>
                <a:cs typeface="Andalus" panose="02020603050405020304" pitchFamily="18" charset="-78"/>
              </a:rPr>
              <a:t>محك الطب النفسي </a:t>
            </a:r>
            <a:endParaRPr lang="ar-IQ" sz="2800" dirty="0">
              <a:solidFill>
                <a:schemeClr val="accent1">
                  <a:lumMod val="60000"/>
                  <a:lumOff val="40000"/>
                </a:schemeClr>
              </a:solidFill>
            </a:endParaRPr>
          </a:p>
        </p:txBody>
      </p:sp>
      <p:sp>
        <p:nvSpPr>
          <p:cNvPr id="4" name="مستطيل 3"/>
          <p:cNvSpPr/>
          <p:nvPr/>
        </p:nvSpPr>
        <p:spPr>
          <a:xfrm>
            <a:off x="600501" y="971630"/>
            <a:ext cx="10181232" cy="1815882"/>
          </a:xfrm>
          <a:prstGeom prst="rect">
            <a:avLst/>
          </a:prstGeom>
        </p:spPr>
        <p:txBody>
          <a:bodyPr wrap="square">
            <a:spAutoFit/>
          </a:bodyPr>
          <a:lstStyle/>
          <a:p>
            <a:pPr marL="342900" lvl="0" indent="-342900" algn="just" defTabSz="457200">
              <a:spcBef>
                <a:spcPts val="1000"/>
              </a:spcBef>
              <a:buClr>
                <a:srgbClr val="A53010"/>
              </a:buClr>
              <a:buFont typeface="Wingdings 3" charset="2"/>
              <a:buChar char=""/>
            </a:pPr>
            <a:r>
              <a:rPr lang="ar-IQ" sz="2800" dirty="0">
                <a:solidFill>
                  <a:prstClr val="black">
                    <a:lumMod val="75000"/>
                    <a:lumOff val="25000"/>
                  </a:prstClr>
                </a:solidFill>
              </a:rPr>
              <a:t>يرى هذا المحك أن السلوك الشاذ هو السلوك الناتج عن الصراعات النفسـية أو التلـف في الجهاز العصبي، وهذا المحك يطبق على كل المجتمعـات، إلا أن هنـاك مشـكلة تتعلـق بمـدى الاتفاق على تصنيف الأمراض المختلفة.</a:t>
            </a:r>
          </a:p>
        </p:txBody>
      </p:sp>
      <p:sp>
        <p:nvSpPr>
          <p:cNvPr id="6" name="مربع نص 5"/>
          <p:cNvSpPr txBox="1"/>
          <p:nvPr/>
        </p:nvSpPr>
        <p:spPr>
          <a:xfrm>
            <a:off x="5854891" y="3398293"/>
            <a:ext cx="5322626" cy="523220"/>
          </a:xfrm>
          <a:prstGeom prst="rect">
            <a:avLst/>
          </a:prstGeom>
          <a:noFill/>
        </p:spPr>
        <p:txBody>
          <a:bodyPr wrap="square" rtlCol="1">
            <a:spAutoFit/>
          </a:bodyPr>
          <a:lstStyle/>
          <a:p>
            <a:r>
              <a:rPr lang="ar-IQ" sz="2800" dirty="0" smtClean="0">
                <a:solidFill>
                  <a:schemeClr val="accent1">
                    <a:lumMod val="60000"/>
                    <a:lumOff val="40000"/>
                  </a:schemeClr>
                </a:solidFill>
              </a:rPr>
              <a:t>8</a:t>
            </a:r>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-المعيار </a:t>
            </a:r>
            <a:r>
              <a:rPr lang="ar-IQ" sz="2800" dirty="0">
                <a:solidFill>
                  <a:schemeClr val="accent1">
                    <a:lumMod val="60000"/>
                    <a:lumOff val="40000"/>
                  </a:schemeClr>
                </a:solidFill>
                <a:latin typeface="Andalus" panose="02020603050405020304" pitchFamily="18" charset="-78"/>
                <a:cs typeface="Andalus" panose="02020603050405020304" pitchFamily="18" charset="-78"/>
              </a:rPr>
              <a:t>الإكلينيكي : </a:t>
            </a:r>
            <a:r>
              <a:rPr lang="en-US" sz="2800" dirty="0">
                <a:solidFill>
                  <a:schemeClr val="accent1">
                    <a:lumMod val="60000"/>
                    <a:lumOff val="40000"/>
                  </a:schemeClr>
                </a:solidFill>
                <a:latin typeface="Andalus" panose="02020603050405020304" pitchFamily="18" charset="-78"/>
                <a:cs typeface="Andalus" panose="02020603050405020304" pitchFamily="18" charset="-78"/>
              </a:rPr>
              <a:t>Clinical Model</a:t>
            </a:r>
            <a:endParaRPr lang="ar-IQ" sz="2800" dirty="0">
              <a:solidFill>
                <a:schemeClr val="accent1">
                  <a:lumMod val="60000"/>
                  <a:lumOff val="40000"/>
                </a:schemeClr>
              </a:solidFill>
            </a:endParaRPr>
          </a:p>
        </p:txBody>
      </p:sp>
    </p:spTree>
    <p:extLst>
      <p:ext uri="{BB962C8B-B14F-4D97-AF65-F5344CB8AC3E}">
        <p14:creationId xmlns="" xmlns:p14="http://schemas.microsoft.com/office/powerpoint/2010/main" val="2944050464"/>
      </p:ext>
    </p:extLst>
  </p:cSld>
  <p:clrMapOvr>
    <a:masterClrMapping/>
  </p:clrMapOvr>
  <p:transition advClick="0" advTm="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770" y="0"/>
            <a:ext cx="11568840" cy="6857999"/>
          </a:xfrm>
        </p:spPr>
        <p:txBody>
          <a:bodyPr>
            <a:normAutofit/>
          </a:bodyPr>
          <a:lstStyle/>
          <a:p>
            <a:pPr marL="0" indent="0">
              <a:buNone/>
            </a:pPr>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9-العلاج </a:t>
            </a:r>
            <a:r>
              <a:rPr lang="ar-IQ" sz="2800" dirty="0">
                <a:solidFill>
                  <a:schemeClr val="accent1">
                    <a:lumMod val="60000"/>
                    <a:lumOff val="40000"/>
                  </a:schemeClr>
                </a:solidFill>
                <a:latin typeface="Andalus" panose="02020603050405020304" pitchFamily="18" charset="-78"/>
                <a:cs typeface="Andalus" panose="02020603050405020304" pitchFamily="18" charset="-78"/>
              </a:rPr>
              <a:t>النفسي كمعيار : </a:t>
            </a:r>
            <a:r>
              <a:rPr lang="en-US" sz="2800" dirty="0">
                <a:solidFill>
                  <a:schemeClr val="accent1">
                    <a:lumMod val="60000"/>
                    <a:lumOff val="40000"/>
                  </a:schemeClr>
                </a:solidFill>
                <a:latin typeface="Andalus" panose="02020603050405020304" pitchFamily="18" charset="-78"/>
                <a:cs typeface="Andalus" panose="02020603050405020304" pitchFamily="18" charset="-78"/>
              </a:rPr>
              <a:t>Exposure to Psychiatric </a:t>
            </a:r>
            <a:r>
              <a:rPr lang="en-US" sz="2800" dirty="0" smtClean="0">
                <a:solidFill>
                  <a:schemeClr val="accent1">
                    <a:lumMod val="60000"/>
                    <a:lumOff val="40000"/>
                  </a:schemeClr>
                </a:solidFill>
                <a:latin typeface="Andalus" panose="02020603050405020304" pitchFamily="18" charset="-78"/>
                <a:cs typeface="Andalus" panose="02020603050405020304" pitchFamily="18" charset="-78"/>
              </a:rPr>
              <a:t>Treatment</a:t>
            </a:r>
            <a:endParaRPr lang="ar-IQ" sz="2800" dirty="0" smtClean="0">
              <a:solidFill>
                <a:schemeClr val="accent1">
                  <a:lumMod val="60000"/>
                  <a:lumOff val="40000"/>
                </a:schemeClr>
              </a:solidFill>
              <a:latin typeface="Andalus" panose="02020603050405020304" pitchFamily="18" charset="-78"/>
              <a:cs typeface="Andalus" panose="02020603050405020304" pitchFamily="18" charset="-78"/>
            </a:endParaRPr>
          </a:p>
          <a:p>
            <a:pPr marL="0" indent="0">
              <a:buNone/>
            </a:pPr>
            <a:endParaRPr lang="en-US" dirty="0">
              <a:solidFill>
                <a:srgbClr val="FF0000"/>
              </a:solidFill>
              <a:latin typeface="Andalus" panose="02020603050405020304" pitchFamily="18" charset="-78"/>
              <a:cs typeface="Andalus" panose="02020603050405020304" pitchFamily="18" charset="-78"/>
            </a:endParaRPr>
          </a:p>
          <a:p>
            <a:pPr algn="just"/>
            <a:r>
              <a:rPr lang="ar-IQ" sz="2800" dirty="0"/>
              <a:t>وهو من </a:t>
            </a:r>
            <a:r>
              <a:rPr lang="ar-IQ" sz="2800" dirty="0" smtClean="0"/>
              <a:t>اكثر </a:t>
            </a:r>
            <a:r>
              <a:rPr lang="ar-IQ" sz="2800" dirty="0"/>
              <a:t>المعايير المتعارف عليها في مجال الاضطراب النفسي باعتبـار أن الفـرد تحـت المعالجة من قبل طبيب نفسي ، إلا أن هذا المعيار يشير إلى المقيمـين في المستشـفيات للعـلاج </a:t>
            </a:r>
            <a:r>
              <a:rPr lang="ar-IQ" sz="2800" dirty="0" smtClean="0"/>
              <a:t>اكثر </a:t>
            </a:r>
            <a:r>
              <a:rPr lang="ar-IQ" sz="2800" dirty="0"/>
              <a:t>ممن يتلقون الخدمات الخارجية </a:t>
            </a:r>
            <a:r>
              <a:rPr lang="ar-IQ" sz="2800" dirty="0" smtClean="0"/>
              <a:t>.</a:t>
            </a:r>
          </a:p>
          <a:p>
            <a:pPr marL="0" indent="0" algn="just">
              <a:buNone/>
            </a:pPr>
            <a:endParaRPr lang="ar-IQ" dirty="0" smtClean="0"/>
          </a:p>
          <a:p>
            <a:pPr marL="0" indent="0">
              <a:buNone/>
            </a:pPr>
            <a:r>
              <a:rPr lang="ar-IQ" sz="2800" dirty="0" smtClean="0">
                <a:solidFill>
                  <a:schemeClr val="accent1">
                    <a:lumMod val="60000"/>
                    <a:lumOff val="40000"/>
                  </a:schemeClr>
                </a:solidFill>
                <a:latin typeface="Andalus" panose="02020603050405020304" pitchFamily="18" charset="-78"/>
                <a:cs typeface="Andalus" panose="02020603050405020304" pitchFamily="18" charset="-78"/>
              </a:rPr>
              <a:t>10-معيار </a:t>
            </a:r>
            <a:r>
              <a:rPr lang="ar-IQ" sz="2800" dirty="0">
                <a:solidFill>
                  <a:schemeClr val="accent1">
                    <a:lumMod val="60000"/>
                    <a:lumOff val="40000"/>
                  </a:schemeClr>
                </a:solidFill>
                <a:latin typeface="Andalus" panose="02020603050405020304" pitchFamily="18" charset="-78"/>
                <a:cs typeface="Andalus" panose="02020603050405020304" pitchFamily="18" charset="-78"/>
              </a:rPr>
              <a:t>الوظائف البيولوجية : </a:t>
            </a:r>
            <a:r>
              <a:rPr lang="en-US" sz="2800" dirty="0">
                <a:solidFill>
                  <a:schemeClr val="accent1">
                    <a:lumMod val="60000"/>
                    <a:lumOff val="40000"/>
                  </a:schemeClr>
                </a:solidFill>
                <a:latin typeface="Andalus" panose="02020603050405020304" pitchFamily="18" charset="-78"/>
                <a:cs typeface="Andalus" panose="02020603050405020304" pitchFamily="18" charset="-78"/>
              </a:rPr>
              <a:t>Biological Function </a:t>
            </a:r>
            <a:r>
              <a:rPr lang="en-US" sz="2800" dirty="0" smtClean="0">
                <a:solidFill>
                  <a:schemeClr val="accent1">
                    <a:lumMod val="60000"/>
                    <a:lumOff val="40000"/>
                  </a:schemeClr>
                </a:solidFill>
                <a:latin typeface="Andalus" panose="02020603050405020304" pitchFamily="18" charset="-78"/>
                <a:cs typeface="Andalus" panose="02020603050405020304" pitchFamily="18" charset="-78"/>
              </a:rPr>
              <a:t>Criterion</a:t>
            </a:r>
            <a:endParaRPr lang="ar-IQ" sz="2800" dirty="0" smtClean="0">
              <a:solidFill>
                <a:schemeClr val="accent1">
                  <a:lumMod val="60000"/>
                  <a:lumOff val="40000"/>
                </a:schemeClr>
              </a:solidFill>
              <a:latin typeface="Andalus" panose="02020603050405020304" pitchFamily="18" charset="-78"/>
              <a:cs typeface="Andalus" panose="02020603050405020304" pitchFamily="18" charset="-78"/>
            </a:endParaRPr>
          </a:p>
          <a:p>
            <a:pPr marL="0" indent="0">
              <a:buNone/>
            </a:pPr>
            <a:endParaRPr lang="en-US" dirty="0">
              <a:solidFill>
                <a:srgbClr val="FF0000"/>
              </a:solidFill>
              <a:latin typeface="Andalus" panose="02020603050405020304" pitchFamily="18" charset="-78"/>
              <a:cs typeface="Andalus" panose="02020603050405020304" pitchFamily="18" charset="-78"/>
            </a:endParaRPr>
          </a:p>
          <a:p>
            <a:pPr algn="just"/>
            <a:r>
              <a:rPr lang="ar-IQ" sz="2800" dirty="0"/>
              <a:t>يشير هذا المعيار إلى مجموعة من الملاحظات التي تستخدم لتقدير الحالة المرضـية وشـدتها من مثل الأرق وضغط الدم وحالة التنفس والقابلية للأكل ، ولقد </a:t>
            </a:r>
            <a:r>
              <a:rPr lang="ar-IQ" sz="2800" dirty="0" smtClean="0"/>
              <a:t>أشارت </a:t>
            </a:r>
            <a:r>
              <a:rPr lang="ar-IQ" sz="2800" dirty="0"/>
              <a:t>الملاحظات الإكلينيكية على وجود تداخلات متعـددة بين حدوث السـلوك الخارجي والأعراض البيولوجية .</a:t>
            </a:r>
            <a:endParaRPr lang="en-US" sz="2800" dirty="0"/>
          </a:p>
          <a:p>
            <a:pPr algn="just"/>
            <a:endParaRPr lang="ar-IQ" dirty="0"/>
          </a:p>
        </p:txBody>
      </p:sp>
    </p:spTree>
    <p:extLst>
      <p:ext uri="{BB962C8B-B14F-4D97-AF65-F5344CB8AC3E}">
        <p14:creationId xmlns="" xmlns:p14="http://schemas.microsoft.com/office/powerpoint/2010/main" val="1291495148"/>
      </p:ext>
    </p:extLst>
  </p:cSld>
  <p:clrMapOvr>
    <a:masterClrMapping/>
  </p:clrMapOvr>
  <p:transition advClick="0" advTm="2000"/>
  <p:timing>
    <p:tnLst>
      <p:par>
        <p:cTn id="1" dur="indefinite" restart="never" nodeType="tmRoot"/>
      </p:par>
    </p:tnLst>
  </p:timing>
</p:sld>
</file>

<file path=ppt/theme/theme1.xml><?xml version="1.0" encoding="utf-8"?>
<a:theme xmlns:a="http://schemas.openxmlformats.org/drawingml/2006/main" name="تعريف السلوك وتحديده  الفصل الثالث">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تعريف السلوك وتحديده  الفصل الثالث</Template>
  <TotalTime>28</TotalTime>
  <Words>1273</Words>
  <Application>Microsoft Office PowerPoint</Application>
  <PresentationFormat>Custom</PresentationFormat>
  <Paragraphs>91</Paragraphs>
  <Slides>14</Slides>
  <Notes>0</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تعريف السلوك وتحديده  الفصل الثالث</vt:lpstr>
      <vt:lpstr>       الفصل الثالث  تعريف السلوك وتحديده   </vt:lpstr>
      <vt:lpstr>الفصل الثالث تعريف السلوك وتحديده</vt:lpstr>
      <vt:lpstr>معايير السواء واللاسواءNormality-Abnormality  </vt:lpstr>
      <vt:lpstr>خصائص الشخصية السوية</vt:lpstr>
      <vt:lpstr>محكات السلوك السوي</vt:lpstr>
      <vt:lpstr>Slide 6</vt:lpstr>
      <vt:lpstr>5- محك الأنثروبولوجيا </vt:lpstr>
      <vt:lpstr>Slide 8</vt:lpstr>
      <vt:lpstr>Slide 9</vt:lpstr>
      <vt:lpstr>معيار السواء واللاسواء من المنظور الاسلامي</vt:lpstr>
      <vt:lpstr>مميزات المعيار الإسلامي على المعايير الوضعية</vt:lpstr>
      <vt:lpstr>العناصر التي تميز السلوك السوي والسلوك الشاذ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السلوك</dc:title>
  <dc:creator>lenovo</dc:creator>
  <cp:lastModifiedBy>lenovo</cp:lastModifiedBy>
  <cp:revision>5</cp:revision>
  <dcterms:created xsi:type="dcterms:W3CDTF">2023-10-22T06:36:48Z</dcterms:created>
  <dcterms:modified xsi:type="dcterms:W3CDTF">2023-10-22T07:11:55Z</dcterms:modified>
</cp:coreProperties>
</file>